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8" r:id="rId4"/>
    <p:sldId id="261" r:id="rId5"/>
    <p:sldId id="263" r:id="rId6"/>
    <p:sldId id="264" r:id="rId7"/>
    <p:sldId id="277" r:id="rId8"/>
    <p:sldId id="275" r:id="rId9"/>
    <p:sldId id="276" r:id="rId10"/>
    <p:sldId id="271" r:id="rId11"/>
  </p:sldIdLst>
  <p:sldSz cx="6858000" cy="9144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0000CC"/>
    <a:srgbClr val="00FF00"/>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83" autoAdjust="0"/>
    <p:restoredTop sz="94660"/>
  </p:normalViewPr>
  <p:slideViewPr>
    <p:cSldViewPr>
      <p:cViewPr>
        <p:scale>
          <a:sx n="62" d="100"/>
          <a:sy n="62" d="100"/>
        </p:scale>
        <p:origin x="-2694" y="-252"/>
      </p:cViewPr>
      <p:guideLst>
        <p:guide orient="horz" pos="2880"/>
        <p:guide pos="2160"/>
      </p:guideLst>
    </p:cSldViewPr>
  </p:slideViewPr>
  <p:notesTextViewPr>
    <p:cViewPr>
      <p:scale>
        <a:sx n="100" d="100"/>
        <a:sy n="100" d="100"/>
      </p:scale>
      <p:origin x="0" y="0"/>
    </p:cViewPr>
  </p:notesTextViewPr>
  <p:sorterViewPr>
    <p:cViewPr>
      <p:scale>
        <a:sx n="36" d="100"/>
        <a:sy n="3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9"/>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D799A3C0-0407-4C1D-A718-C0A60E9ECD43}" type="datetimeFigureOut">
              <a:rPr lang="ru-RU"/>
              <a:pPr>
                <a:defRPr/>
              </a:pPr>
              <a:t>17.01.2018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6773393-B9B6-4302-AA55-B4C627D39DCF}"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D352F6A-8CC6-4BB7-9933-0BA48BAE083A}" type="datetimeFigureOut">
              <a:rPr lang="ru-RU"/>
              <a:pPr>
                <a:defRPr/>
              </a:pPr>
              <a:t>17.01.2018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B3DE85A-4FAD-491B-ACBD-2FC2F9D34F8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6"/>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6"/>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0D81C51-835D-4941-B6E9-ECD475D8ABEC}" type="datetimeFigureOut">
              <a:rPr lang="ru-RU"/>
              <a:pPr>
                <a:defRPr/>
              </a:pPr>
              <a:t>17.01.2018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2A8FC96-17EF-477C-AF1A-8DC48A72A4E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EB4DBE4-0B10-4F6D-9322-7636B24C178B}" type="datetimeFigureOut">
              <a:rPr lang="ru-RU"/>
              <a:pPr>
                <a:defRPr/>
              </a:pPr>
              <a:t>17.01.2018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D3F1703-CAF5-44FC-9F06-04410897A0A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4FE4F8FE-928E-4FBD-9DDA-6FD2FCD129D9}" type="datetimeFigureOut">
              <a:rPr lang="ru-RU"/>
              <a:pPr>
                <a:defRPr/>
              </a:pPr>
              <a:t>17.01.2018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27AB177-702A-404E-BB1F-4874A49D71C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017AC564-FCF9-4BB1-B22D-C2E907EE4649}" type="datetimeFigureOut">
              <a:rPr lang="ru-RU"/>
              <a:pPr>
                <a:defRPr/>
              </a:pPr>
              <a:t>17.01.2018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B73C989-4237-4DEB-9A12-0DB13C27E887}"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3158AD92-18D9-4D97-A1A6-469720712A90}" type="datetimeFigureOut">
              <a:rPr lang="ru-RU"/>
              <a:pPr>
                <a:defRPr/>
              </a:pPr>
              <a:t>17.01.2018</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4B710053-EE8B-412A-AE6E-2EED556AC5A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2E2DB12F-28AE-4F7C-B260-84BA26E38A05}" type="datetimeFigureOut">
              <a:rPr lang="ru-RU"/>
              <a:pPr>
                <a:defRPr/>
              </a:pPr>
              <a:t>17.01.2018</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47652DD-3F9E-49CB-AB07-ED916DB392C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EB1FFA21-4F62-4A9F-A8CC-FA50DDB5DB27}" type="datetimeFigureOut">
              <a:rPr lang="ru-RU"/>
              <a:pPr>
                <a:defRPr/>
              </a:pPr>
              <a:t>17.01.2018</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6713D9DF-EB4D-44A6-9FA1-F3DF8C0F75A4}"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1"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C4E1CA1-19ED-4187-948B-E555BCB91C1C}" type="datetimeFigureOut">
              <a:rPr lang="ru-RU"/>
              <a:pPr>
                <a:defRPr/>
              </a:pPr>
              <a:t>17.01.2018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EFE364A-A1E3-485F-90B1-7B9F461A82C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1"/>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CDDC499-8A34-48A4-A0F6-BB4C1824DE89}" type="datetimeFigureOut">
              <a:rPr lang="ru-RU"/>
              <a:pPr>
                <a:defRPr/>
              </a:pPr>
              <a:t>17.01.2018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36F6AD1-B1AC-4BE2-AB03-0662B171E8A6}"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BEAC7"/>
            </a:gs>
            <a:gs pos="17999">
              <a:srgbClr val="FEE7F2"/>
            </a:gs>
            <a:gs pos="36000">
              <a:srgbClr val="FAC77D"/>
            </a:gs>
            <a:gs pos="61000">
              <a:srgbClr val="FBA97D"/>
            </a:gs>
            <a:gs pos="82001">
              <a:srgbClr val="FBD49C"/>
            </a:gs>
            <a:gs pos="100000">
              <a:srgbClr val="FEE7F2"/>
            </a:gs>
          </a:gsLst>
          <a:lin ang="5400000"/>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7ACB717-A0FA-424E-8AE6-538670CC49AA}" type="datetimeFigureOut">
              <a:rPr lang="ru-RU"/>
              <a:pPr>
                <a:defRPr/>
              </a:pPr>
              <a:t>17.01.2018</a:t>
            </a:fld>
            <a:endParaRPr lang="ru-RU"/>
          </a:p>
        </p:txBody>
      </p:sp>
      <p:sp>
        <p:nvSpPr>
          <p:cNvPr id="5" name="Нижний колонтитул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F8B239C-D93A-47CB-B0E8-27E2DB35329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514350" y="2840038"/>
            <a:ext cx="5829300" cy="1960562"/>
          </a:xfrm>
        </p:spPr>
        <p:txBody>
          <a:bodyPr/>
          <a:lstStyle/>
          <a:p>
            <a:pPr eaLnBrk="1" hangingPunct="1"/>
            <a:endParaRPr lang="ru-RU" smtClean="0"/>
          </a:p>
        </p:txBody>
      </p:sp>
      <p:pic>
        <p:nvPicPr>
          <p:cNvPr id="2051" name="Рисунок 1"/>
          <p:cNvPicPr>
            <a:picLocks noChangeAspect="1" noChangeArrowheads="1"/>
          </p:cNvPicPr>
          <p:nvPr/>
        </p:nvPicPr>
        <p:blipFill>
          <a:blip r:embed="rId2"/>
          <a:srcRect t="11719"/>
          <a:stretch>
            <a:fillRect/>
          </a:stretch>
        </p:blipFill>
        <p:spPr bwMode="auto">
          <a:xfrm>
            <a:off x="0" y="0"/>
            <a:ext cx="6858000" cy="9144000"/>
          </a:xfrm>
          <a:prstGeom prst="rect">
            <a:avLst/>
          </a:prstGeom>
          <a:noFill/>
          <a:ln w="9525">
            <a:noFill/>
            <a:miter lim="800000"/>
            <a:headEnd/>
            <a:tailEnd/>
          </a:ln>
        </p:spPr>
      </p:pic>
      <p:sp>
        <p:nvSpPr>
          <p:cNvPr id="5" name="Прямоугольник 4"/>
          <p:cNvSpPr/>
          <p:nvPr/>
        </p:nvSpPr>
        <p:spPr>
          <a:xfrm>
            <a:off x="357167" y="428596"/>
            <a:ext cx="6161485" cy="2862322"/>
          </a:xfrm>
          <a:prstGeom prst="rect">
            <a:avLst/>
          </a:prstGeom>
        </p:spPr>
        <p:txBody>
          <a:bodyPr>
            <a:spAutoFit/>
          </a:bodyPr>
          <a:lstStyle/>
          <a:p>
            <a:pPr algn="ctr" fontAlgn="auto">
              <a:spcBef>
                <a:spcPts val="0"/>
              </a:spcBef>
              <a:spcAft>
                <a:spcPts val="0"/>
              </a:spcAft>
              <a:defRPr/>
            </a:pPr>
            <a:r>
              <a:rPr lang="kk-KZ" sz="3600" b="1" dirty="0">
                <a:ln w="11430">
                  <a:solidFill>
                    <a:schemeClr val="tx1"/>
                  </a:solidFill>
                </a:ln>
                <a:solidFill>
                  <a:srgbClr val="0000FF"/>
                </a:solidFill>
                <a:effectLst>
                  <a:outerShdw blurRad="50800" dist="39000" dir="5460000" algn="tl">
                    <a:srgbClr val="000000">
                      <a:alpha val="38000"/>
                    </a:srgbClr>
                  </a:outerShdw>
                </a:effectLst>
                <a:latin typeface="Times New Roman" pitchFamily="18" charset="0"/>
                <a:cs typeface="Times New Roman" pitchFamily="18" charset="0"/>
              </a:rPr>
              <a:t>Қазақстан Республикасы </a:t>
            </a:r>
          </a:p>
          <a:p>
            <a:pPr algn="ctr" fontAlgn="auto">
              <a:spcBef>
                <a:spcPts val="0"/>
              </a:spcBef>
              <a:spcAft>
                <a:spcPts val="0"/>
              </a:spcAft>
              <a:defRPr/>
            </a:pPr>
            <a:r>
              <a:rPr lang="kk-KZ" sz="3600" b="1" dirty="0">
                <a:ln w="11430">
                  <a:solidFill>
                    <a:schemeClr val="tx1"/>
                  </a:solidFill>
                </a:ln>
                <a:solidFill>
                  <a:srgbClr val="0000FF"/>
                </a:solidFill>
                <a:effectLst>
                  <a:outerShdw blurRad="50800" dist="39000" dir="5460000" algn="tl">
                    <a:srgbClr val="000000">
                      <a:alpha val="38000"/>
                    </a:srgbClr>
                  </a:outerShdw>
                </a:effectLst>
                <a:latin typeface="Times New Roman" pitchFamily="18" charset="0"/>
                <a:cs typeface="Times New Roman" pitchFamily="18" charset="0"/>
              </a:rPr>
              <a:t>Президенті</a:t>
            </a:r>
          </a:p>
          <a:p>
            <a:pPr algn="ctr" fontAlgn="auto">
              <a:spcBef>
                <a:spcPts val="0"/>
              </a:spcBef>
              <a:spcAft>
                <a:spcPts val="0"/>
              </a:spcAft>
              <a:defRPr/>
            </a:pPr>
            <a:r>
              <a:rPr lang="kk-KZ" sz="3600" b="1" dirty="0">
                <a:ln w="11430">
                  <a:solidFill>
                    <a:schemeClr val="tx1"/>
                  </a:solidFill>
                </a:ln>
                <a:solidFill>
                  <a:srgbClr val="0000FF"/>
                </a:solidFill>
                <a:effectLst>
                  <a:outerShdw blurRad="50800" dist="39000" dir="5460000" algn="tl">
                    <a:srgbClr val="000000">
                      <a:alpha val="38000"/>
                    </a:srgbClr>
                  </a:outerShdw>
                </a:effectLst>
                <a:latin typeface="Times New Roman" pitchFamily="18" charset="0"/>
                <a:cs typeface="Times New Roman" pitchFamily="18" charset="0"/>
              </a:rPr>
              <a:t>Н.Ә. Назарбаевтың</a:t>
            </a:r>
          </a:p>
          <a:p>
            <a:pPr algn="ctr" fontAlgn="auto">
              <a:spcBef>
                <a:spcPts val="0"/>
              </a:spcBef>
              <a:spcAft>
                <a:spcPts val="0"/>
              </a:spcAft>
              <a:defRPr/>
            </a:pPr>
            <a:r>
              <a:rPr lang="kk-KZ" sz="3600" b="1" dirty="0">
                <a:ln w="11430">
                  <a:solidFill>
                    <a:schemeClr val="tx1"/>
                  </a:solidFill>
                </a:ln>
                <a:solidFill>
                  <a:srgbClr val="0000FF"/>
                </a:solidFill>
                <a:effectLst>
                  <a:outerShdw blurRad="50800" dist="39000" dir="5460000" algn="tl">
                    <a:srgbClr val="000000">
                      <a:alpha val="38000"/>
                    </a:srgbClr>
                  </a:outerShdw>
                </a:effectLst>
                <a:latin typeface="Times New Roman" pitchFamily="18" charset="0"/>
                <a:cs typeface="Times New Roman" pitchFamily="18" charset="0"/>
              </a:rPr>
              <a:t>Қазақстан халқына </a:t>
            </a:r>
          </a:p>
          <a:p>
            <a:pPr algn="ctr" fontAlgn="auto">
              <a:spcBef>
                <a:spcPts val="0"/>
              </a:spcBef>
              <a:spcAft>
                <a:spcPts val="0"/>
              </a:spcAft>
              <a:defRPr/>
            </a:pPr>
            <a:r>
              <a:rPr lang="kk-KZ" sz="3600" b="1" dirty="0">
                <a:ln w="11430">
                  <a:solidFill>
                    <a:schemeClr val="tx1"/>
                  </a:solidFill>
                </a:ln>
                <a:solidFill>
                  <a:srgbClr val="0000FF"/>
                </a:solidFill>
                <a:effectLst>
                  <a:outerShdw blurRad="50800" dist="39000" dir="5460000" algn="tl">
                    <a:srgbClr val="000000">
                      <a:alpha val="38000"/>
                    </a:srgbClr>
                  </a:outerShdw>
                </a:effectLst>
                <a:latin typeface="Times New Roman" pitchFamily="18" charset="0"/>
                <a:cs typeface="Times New Roman" pitchFamily="18" charset="0"/>
              </a:rPr>
              <a:t>жолдауы</a:t>
            </a:r>
          </a:p>
        </p:txBody>
      </p:sp>
      <p:sp>
        <p:nvSpPr>
          <p:cNvPr id="20" name="Прямоугольник 19"/>
          <p:cNvSpPr/>
          <p:nvPr/>
        </p:nvSpPr>
        <p:spPr>
          <a:xfrm>
            <a:off x="428604" y="3214678"/>
            <a:ext cx="6161485" cy="2554545"/>
          </a:xfrm>
          <a:prstGeom prst="rect">
            <a:avLst/>
          </a:prstGeom>
        </p:spPr>
        <p:txBody>
          <a:bodyPr>
            <a:spAutoFit/>
          </a:bodyPr>
          <a:lstStyle/>
          <a:p>
            <a:pPr algn="ctr" fontAlgn="auto">
              <a:spcBef>
                <a:spcPts val="0"/>
              </a:spcBef>
              <a:spcAft>
                <a:spcPts val="0"/>
              </a:spcAft>
              <a:defRPr/>
            </a:pPr>
            <a:r>
              <a:rPr lang="kk-KZ" sz="4000" b="1" dirty="0">
                <a:ln w="11430">
                  <a:solidFill>
                    <a:schemeClr val="tx1"/>
                  </a:solidFill>
                </a:ln>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Төртінші өнеркәсіптік революция жағдайындағы дамудың жаңа мүмкіндіктері</a:t>
            </a:r>
            <a:endParaRPr lang="kk-KZ" sz="4000" b="1" dirty="0">
              <a:ln w="11430">
                <a:solidFill>
                  <a:schemeClr val="tx1"/>
                </a:solidFill>
              </a:ln>
              <a:solidFill>
                <a:srgbClr val="C00000"/>
              </a:solidFill>
              <a:effectLst>
                <a:outerShdw blurRad="50800" dist="39000" dir="5460000" algn="tl">
                  <a:srgbClr val="000000">
                    <a:alpha val="38000"/>
                  </a:srgbClr>
                </a:outerShdw>
              </a:effectLst>
              <a:latin typeface="Times New Roman" pitchFamily="18" charset="0"/>
              <a:cs typeface="Times New Roman" pitchFamily="18" charset="0"/>
            </a:endParaRPr>
          </a:p>
        </p:txBody>
      </p:sp>
      <p:pic>
        <p:nvPicPr>
          <p:cNvPr id="2054" name="Рисунок 7" descr="http://stan.kz/wp-content/uploads/2018/01/Zasedanie_Pravitelstva_1_m2_14.jpg"/>
          <p:cNvPicPr>
            <a:picLocks noChangeAspect="1" noChangeArrowheads="1"/>
          </p:cNvPicPr>
          <p:nvPr/>
        </p:nvPicPr>
        <p:blipFill>
          <a:blip r:embed="rId3"/>
          <a:srcRect/>
          <a:stretch>
            <a:fillRect/>
          </a:stretch>
        </p:blipFill>
        <p:spPr bwMode="auto">
          <a:xfrm>
            <a:off x="3143250" y="5929313"/>
            <a:ext cx="3500438" cy="2809875"/>
          </a:xfrm>
          <a:prstGeom prst="rect">
            <a:avLst/>
          </a:prstGeom>
          <a:noFill/>
          <a:ln w="9525">
            <a:noFill/>
            <a:miter lim="800000"/>
            <a:headEnd/>
            <a:tailEnd/>
          </a:ln>
        </p:spPr>
      </p:pic>
      <p:sp>
        <p:nvSpPr>
          <p:cNvPr id="2055" name="AutoShape 9" descr="https://baq.kz/storage/b8/b89942cc8d97ac7d9a520c282f572ddf_resize_w_520_h_.jpg"/>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ru-RU"/>
          </a:p>
        </p:txBody>
      </p:sp>
      <p:sp>
        <p:nvSpPr>
          <p:cNvPr id="2056" name="AutoShape 11" descr="https://baq.kz/storage/b8/b89942cc8d97ac7d9a520c282f572ddf_resize_w_520_h_.jpg"/>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ru-RU"/>
          </a:p>
        </p:txBody>
      </p:sp>
      <p:pic>
        <p:nvPicPr>
          <p:cNvPr id="2057" name="Picture 12"/>
          <p:cNvPicPr>
            <a:picLocks noChangeAspect="1" noChangeArrowheads="1"/>
          </p:cNvPicPr>
          <p:nvPr/>
        </p:nvPicPr>
        <p:blipFill>
          <a:blip r:embed="rId4"/>
          <a:srcRect/>
          <a:stretch>
            <a:fillRect/>
          </a:stretch>
        </p:blipFill>
        <p:spPr bwMode="auto">
          <a:xfrm>
            <a:off x="285750" y="5929313"/>
            <a:ext cx="2714625" cy="2713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8" descr="https://upload.wikimedia.org/wikipedia/commons/thumb/f/fc/Kazachst%C3%A1n-pah%C3%BDl-obr%C3%A1zek.svg/612px-Kazachst%C3%A1n-pah%C3%BDl-obr%C3%A1zek.svg.png"/>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ru-RU"/>
          </a:p>
        </p:txBody>
      </p:sp>
      <p:sp>
        <p:nvSpPr>
          <p:cNvPr id="11267" name="AutoShape 10" descr="https://upload.wikimedia.org/wikipedia/commons/thumb/f/fc/Kazachst%C3%A1n-pah%C3%BDl-obr%C3%A1zek.svg/612px-Kazachst%C3%A1n-pah%C3%BDl-obr%C3%A1zek.svg.png"/>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ru-RU"/>
          </a:p>
        </p:txBody>
      </p:sp>
      <p:pic>
        <p:nvPicPr>
          <p:cNvPr id="11268" name="Picture 11"/>
          <p:cNvPicPr>
            <a:picLocks noChangeAspect="1" noChangeArrowheads="1"/>
          </p:cNvPicPr>
          <p:nvPr/>
        </p:nvPicPr>
        <p:blipFill>
          <a:blip r:embed="rId2"/>
          <a:srcRect/>
          <a:stretch>
            <a:fillRect/>
          </a:stretch>
        </p:blipFill>
        <p:spPr bwMode="auto">
          <a:xfrm>
            <a:off x="357188" y="2214563"/>
            <a:ext cx="5829300" cy="3214687"/>
          </a:xfrm>
          <a:prstGeom prst="rect">
            <a:avLst/>
          </a:prstGeom>
          <a:noFill/>
          <a:ln w="9525">
            <a:noFill/>
            <a:miter lim="800000"/>
            <a:headEnd/>
            <a:tailEnd/>
          </a:ln>
        </p:spPr>
      </p:pic>
      <p:sp>
        <p:nvSpPr>
          <p:cNvPr id="45" name="Скругленный прямоугольник 44"/>
          <p:cNvSpPr/>
          <p:nvPr/>
        </p:nvSpPr>
        <p:spPr>
          <a:xfrm>
            <a:off x="3786188" y="357188"/>
            <a:ext cx="2857500" cy="2286000"/>
          </a:xfrm>
          <a:prstGeom prst="round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err="1">
                <a:solidFill>
                  <a:srgbClr val="0000FF"/>
                </a:solidFill>
                <a:latin typeface="Times New Roman" pitchFamily="18" charset="0"/>
                <a:cs typeface="Times New Roman" pitchFamily="18" charset="0"/>
              </a:rPr>
              <a:t>Технологиялық </a:t>
            </a:r>
            <a:r>
              <a:rPr lang="ru-RU" b="1" dirty="0" err="1">
                <a:solidFill>
                  <a:srgbClr val="0000FF"/>
                </a:solidFill>
                <a:latin typeface="Times New Roman" pitchFamily="18" charset="0"/>
                <a:cs typeface="Times New Roman" pitchFamily="18" charset="0"/>
              </a:rPr>
              <a:t>және инфрақұрылымдық тұрғыдан дамудың жаңа кезеңіне тың серпін</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берілді</a:t>
            </a:r>
            <a:r>
              <a:rPr lang="ru-RU" b="1" dirty="0">
                <a:solidFill>
                  <a:srgbClr val="0000FF"/>
                </a:solidFill>
                <a:latin typeface="Times New Roman" pitchFamily="18" charset="0"/>
                <a:cs typeface="Times New Roman" pitchFamily="18" charset="0"/>
              </a:rPr>
              <a:t>.</a:t>
            </a:r>
          </a:p>
          <a:p>
            <a:pPr algn="ctr">
              <a:defRPr/>
            </a:pPr>
            <a:endParaRPr lang="kk-KZ" b="1" dirty="0">
              <a:solidFill>
                <a:srgbClr val="0000FF"/>
              </a:solidFill>
              <a:latin typeface="Times New Roman" pitchFamily="18" charset="0"/>
              <a:cs typeface="Times New Roman" pitchFamily="18" charset="0"/>
            </a:endParaRPr>
          </a:p>
        </p:txBody>
      </p:sp>
      <p:sp>
        <p:nvSpPr>
          <p:cNvPr id="44" name="Скругленный прямоугольник 43"/>
          <p:cNvSpPr/>
          <p:nvPr/>
        </p:nvSpPr>
        <p:spPr>
          <a:xfrm>
            <a:off x="285750" y="357188"/>
            <a:ext cx="2714625" cy="2286000"/>
          </a:xfrm>
          <a:prstGeom prst="round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b="1" dirty="0">
              <a:solidFill>
                <a:srgbClr val="0000FF"/>
              </a:solidFill>
              <a:latin typeface="Times New Roman" pitchFamily="18" charset="0"/>
              <a:cs typeface="Times New Roman" pitchFamily="18" charset="0"/>
            </a:endParaRPr>
          </a:p>
          <a:p>
            <a:pPr algn="ctr">
              <a:defRPr/>
            </a:pPr>
            <a:r>
              <a:rPr lang="ru-RU" b="1" dirty="0" err="1">
                <a:solidFill>
                  <a:srgbClr val="0000FF"/>
                </a:solidFill>
                <a:latin typeface="Times New Roman" pitchFamily="18" charset="0"/>
                <a:cs typeface="Times New Roman" pitchFamily="18" charset="0"/>
              </a:rPr>
              <a:t>Саяси</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тұрақтылық </a:t>
            </a:r>
            <a:r>
              <a:rPr lang="ru-RU" b="1" dirty="0">
                <a:solidFill>
                  <a:srgbClr val="0000FF"/>
                </a:solidFill>
                <a:latin typeface="Times New Roman" pitchFamily="18" charset="0"/>
                <a:cs typeface="Times New Roman" pitchFamily="18" charset="0"/>
              </a:rPr>
              <a:t>пен </a:t>
            </a:r>
            <a:r>
              <a:rPr lang="ru-RU" b="1" dirty="0" err="1">
                <a:solidFill>
                  <a:srgbClr val="0000FF"/>
                </a:solidFill>
                <a:latin typeface="Times New Roman" pitchFamily="18" charset="0"/>
                <a:cs typeface="Times New Roman" pitchFamily="18" charset="0"/>
              </a:rPr>
              <a:t>қоғамдық келісімнің арқасында</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экономикамызды</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саясатымызды</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және санамызды</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жаңғыртуға</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кірістік</a:t>
            </a:r>
            <a:r>
              <a:rPr lang="ru-RU" dirty="0">
                <a:solidFill>
                  <a:srgbClr val="0000FF"/>
                </a:solidFill>
                <a:latin typeface="Times New Roman" pitchFamily="18" charset="0"/>
                <a:cs typeface="Times New Roman" pitchFamily="18" charset="0"/>
              </a:rPr>
              <a:t>.</a:t>
            </a:r>
          </a:p>
          <a:p>
            <a:pPr algn="ctr">
              <a:defRPr/>
            </a:pPr>
            <a:endParaRPr lang="kk-KZ" b="1" dirty="0">
              <a:solidFill>
                <a:srgbClr val="0000FF"/>
              </a:solidFill>
              <a:latin typeface="Times New Roman" pitchFamily="18" charset="0"/>
              <a:cs typeface="Times New Roman" pitchFamily="18" charset="0"/>
            </a:endParaRPr>
          </a:p>
        </p:txBody>
      </p:sp>
      <p:sp>
        <p:nvSpPr>
          <p:cNvPr id="13" name="Скругленный прямоугольник 12"/>
          <p:cNvSpPr/>
          <p:nvPr/>
        </p:nvSpPr>
        <p:spPr>
          <a:xfrm>
            <a:off x="3929063" y="4643438"/>
            <a:ext cx="2714625" cy="2143125"/>
          </a:xfrm>
          <a:prstGeom prst="round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err="1">
                <a:solidFill>
                  <a:srgbClr val="0000FF"/>
                </a:solidFill>
                <a:latin typeface="Times New Roman" pitchFamily="18" charset="0"/>
                <a:cs typeface="Times New Roman" pitchFamily="18" charset="0"/>
              </a:rPr>
              <a:t>Бұл базалық үш бағыт Қазақстан жаңғыруының жүйелі үш тұғыры болып</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саналады</a:t>
            </a:r>
            <a:r>
              <a:rPr lang="ru-RU" b="1" dirty="0">
                <a:solidFill>
                  <a:srgbClr val="0000FF"/>
                </a:solidFill>
                <a:latin typeface="Times New Roman" pitchFamily="18" charset="0"/>
                <a:cs typeface="Times New Roman" pitchFamily="18" charset="0"/>
              </a:rPr>
              <a:t>.</a:t>
            </a:r>
          </a:p>
          <a:p>
            <a:pPr algn="ctr">
              <a:defRPr/>
            </a:pPr>
            <a:endParaRPr lang="kk-KZ" b="1" dirty="0">
              <a:solidFill>
                <a:srgbClr val="0000FF"/>
              </a:solidFill>
              <a:latin typeface="Times New Roman" pitchFamily="18" charset="0"/>
              <a:cs typeface="Times New Roman" pitchFamily="18" charset="0"/>
            </a:endParaRPr>
          </a:p>
        </p:txBody>
      </p:sp>
      <p:sp>
        <p:nvSpPr>
          <p:cNvPr id="14" name="Скругленный прямоугольник 13"/>
          <p:cNvSpPr/>
          <p:nvPr/>
        </p:nvSpPr>
        <p:spPr>
          <a:xfrm>
            <a:off x="285750" y="4714875"/>
            <a:ext cx="2714625" cy="2143125"/>
          </a:xfrm>
          <a:prstGeom prst="round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err="1">
                <a:solidFill>
                  <a:srgbClr val="0000FF"/>
                </a:solidFill>
                <a:latin typeface="Times New Roman" pitchFamily="18" charset="0"/>
                <a:cs typeface="Times New Roman" pitchFamily="18" charset="0"/>
              </a:rPr>
              <a:t>Конституциялық </a:t>
            </a:r>
            <a:r>
              <a:rPr lang="ru-RU" b="1" dirty="0">
                <a:solidFill>
                  <a:srgbClr val="0000FF"/>
                </a:solidFill>
                <a:latin typeface="Times New Roman" pitchFamily="18" charset="0"/>
                <a:cs typeface="Times New Roman" pitchFamily="18" charset="0"/>
              </a:rPr>
              <a:t>реформа </a:t>
            </a:r>
            <a:r>
              <a:rPr lang="ru-RU" b="1" dirty="0" err="1">
                <a:solidFill>
                  <a:srgbClr val="0000FF"/>
                </a:solidFill>
                <a:latin typeface="Times New Roman" pitchFamily="18" charset="0"/>
                <a:cs typeface="Times New Roman" pitchFamily="18" charset="0"/>
              </a:rPr>
              <a:t>билік</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тармақтары арасындағы балансты</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нақтылай түсті</a:t>
            </a:r>
            <a:r>
              <a:rPr lang="ru-RU" b="1" dirty="0">
                <a:solidFill>
                  <a:srgbClr val="0000FF"/>
                </a:solidFill>
                <a:latin typeface="Times New Roman" pitchFamily="18" charset="0"/>
                <a:cs typeface="Times New Roman" pitchFamily="18" charset="0"/>
              </a:rPr>
              <a:t>.</a:t>
            </a:r>
          </a:p>
          <a:p>
            <a:pPr algn="ctr">
              <a:defRPr/>
            </a:pPr>
            <a:endParaRPr lang="kk-KZ" b="1" dirty="0">
              <a:solidFill>
                <a:srgbClr val="0000FF"/>
              </a:solidFill>
              <a:latin typeface="Times New Roman" pitchFamily="18" charset="0"/>
              <a:cs typeface="Times New Roman" pitchFamily="18" charset="0"/>
            </a:endParaRPr>
          </a:p>
        </p:txBody>
      </p:sp>
      <p:sp>
        <p:nvSpPr>
          <p:cNvPr id="15" name="Скругленный прямоугольник 14"/>
          <p:cNvSpPr/>
          <p:nvPr/>
        </p:nvSpPr>
        <p:spPr>
          <a:xfrm>
            <a:off x="1357313" y="7000875"/>
            <a:ext cx="3929062" cy="1643063"/>
          </a:xfrm>
          <a:prstGeom prst="round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b="1" dirty="0">
              <a:solidFill>
                <a:srgbClr val="0000FF"/>
              </a:solidFill>
              <a:latin typeface="Times New Roman" pitchFamily="18" charset="0"/>
              <a:cs typeface="Times New Roman" pitchFamily="18" charset="0"/>
            </a:endParaRPr>
          </a:p>
          <a:p>
            <a:pPr algn="ctr">
              <a:defRPr/>
            </a:pPr>
            <a:r>
              <a:rPr lang="ru-RU" b="1" dirty="0" err="1">
                <a:solidFill>
                  <a:srgbClr val="0000FF"/>
                </a:solidFill>
                <a:latin typeface="Times New Roman" pitchFamily="18" charset="0"/>
                <a:cs typeface="Times New Roman" pitchFamily="18" charset="0"/>
              </a:rPr>
              <a:t>Біз</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жаңа заманға сай</a:t>
            </a:r>
            <a:r>
              <a:rPr lang="ru-RU" b="1" dirty="0">
                <a:solidFill>
                  <a:srgbClr val="0000FF"/>
                </a:solidFill>
                <a:latin typeface="Times New Roman" pitchFamily="18" charset="0"/>
                <a:cs typeface="Times New Roman" pitchFamily="18" charset="0"/>
              </a:rPr>
              <a:t> болу </a:t>
            </a:r>
            <a:r>
              <a:rPr lang="ru-RU" b="1" dirty="0" err="1">
                <a:solidFill>
                  <a:srgbClr val="0000FF"/>
                </a:solidFill>
                <a:latin typeface="Times New Roman" pitchFamily="18" charset="0"/>
                <a:cs typeface="Times New Roman" pitchFamily="18" charset="0"/>
              </a:rPr>
              <a:t>үшін</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Төртінші өнеркәсіптік </a:t>
            </a:r>
            <a:r>
              <a:rPr lang="ru-RU" b="1" dirty="0">
                <a:solidFill>
                  <a:srgbClr val="0000FF"/>
                </a:solidFill>
                <a:latin typeface="Times New Roman" pitchFamily="18" charset="0"/>
                <a:cs typeface="Times New Roman" pitchFamily="18" charset="0"/>
              </a:rPr>
              <a:t>революция </a:t>
            </a:r>
            <a:r>
              <a:rPr lang="ru-RU" b="1" dirty="0" err="1">
                <a:solidFill>
                  <a:srgbClr val="0000FF"/>
                </a:solidFill>
                <a:latin typeface="Times New Roman" pitchFamily="18" charset="0"/>
                <a:cs typeface="Times New Roman" pitchFamily="18" charset="0"/>
              </a:rPr>
              <a:t>жағдайындағы</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тарихи</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өрлеу бастауында</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тұрған біртұтас ұлт болуымыз</a:t>
            </a:r>
            <a:r>
              <a:rPr lang="ru-RU" b="1" dirty="0">
                <a:solidFill>
                  <a:srgbClr val="0000FF"/>
                </a:solidFill>
                <a:latin typeface="Times New Roman" pitchFamily="18" charset="0"/>
                <a:cs typeface="Times New Roman" pitchFamily="18" charset="0"/>
              </a:rPr>
              <a:t> </a:t>
            </a:r>
            <a:r>
              <a:rPr lang="ru-RU" b="1" dirty="0" err="1">
                <a:solidFill>
                  <a:srgbClr val="0000FF"/>
                </a:solidFill>
                <a:latin typeface="Times New Roman" pitchFamily="18" charset="0"/>
                <a:cs typeface="Times New Roman" pitchFamily="18" charset="0"/>
              </a:rPr>
              <a:t>керек</a:t>
            </a:r>
            <a:endParaRPr lang="ru-RU" b="1" dirty="0">
              <a:solidFill>
                <a:srgbClr val="0000FF"/>
              </a:solidFill>
              <a:latin typeface="Times New Roman" pitchFamily="18" charset="0"/>
              <a:cs typeface="Times New Roman" pitchFamily="18" charset="0"/>
            </a:endParaRPr>
          </a:p>
          <a:p>
            <a:pPr algn="ctr">
              <a:defRPr/>
            </a:pPr>
            <a:r>
              <a:rPr lang="ru-RU" b="1" dirty="0">
                <a:solidFill>
                  <a:srgbClr val="0000FF"/>
                </a:solidFill>
                <a:latin typeface="Times New Roman" pitchFamily="18" charset="0"/>
                <a:cs typeface="Times New Roman" pitchFamily="18" charset="0"/>
              </a:rPr>
              <a:t>.</a:t>
            </a:r>
            <a:endParaRPr lang="ru-RU" b="1" dirty="0">
              <a:solidFill>
                <a:srgbClr val="0000FF"/>
              </a:solidFill>
              <a:latin typeface="Times New Roman" pitchFamily="18" charset="0"/>
              <a:cs typeface="Times New Roman" pitchFamily="18" charset="0"/>
            </a:endParaRPr>
          </a:p>
          <a:p>
            <a:pPr algn="ctr">
              <a:defRPr/>
            </a:pPr>
            <a:endParaRPr lang="kk-KZ" b="1" dirty="0">
              <a:solidFill>
                <a:srgbClr val="0000FF"/>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342900" y="366713"/>
            <a:ext cx="6172200" cy="1990725"/>
          </a:xfrm>
        </p:spPr>
        <p:txBody>
          <a:bodyPr/>
          <a:lstStyle/>
          <a:p>
            <a:r>
              <a:rPr lang="ru-RU" sz="1400" smtClean="0"/>
              <a:t/>
            </a:r>
            <a:br>
              <a:rPr lang="ru-RU" sz="1400" smtClean="0"/>
            </a:br>
            <a:r>
              <a:rPr lang="ru-RU" sz="1400" smtClean="0"/>
              <a:t/>
            </a:r>
            <a:br>
              <a:rPr lang="ru-RU" sz="1400" smtClean="0"/>
            </a:br>
            <a:r>
              <a:rPr lang="ru-RU" sz="1400" smtClean="0">
                <a:latin typeface="Times New Roman" pitchFamily="18" charset="0"/>
                <a:cs typeface="Times New Roman" pitchFamily="18" charset="0"/>
              </a:rPr>
              <a:t>Бүгінде әлем </a:t>
            </a:r>
            <a:r>
              <a:rPr lang="ru-RU" sz="1400" b="1" smtClean="0">
                <a:latin typeface="Times New Roman" pitchFamily="18" charset="0"/>
                <a:cs typeface="Times New Roman" pitchFamily="18" charset="0"/>
              </a:rPr>
              <a:t>Төртінші өнеркәсіптік революция</a:t>
            </a:r>
            <a:r>
              <a:rPr lang="ru-RU" sz="1400" smtClean="0">
                <a:latin typeface="Times New Roman" pitchFamily="18" charset="0"/>
                <a:cs typeface="Times New Roman" pitchFamily="18" charset="0"/>
              </a:rPr>
              <a:t> дәуіріне, технологиялық, экономикалық және әлеуметтік салалардағы </a:t>
            </a:r>
            <a:r>
              <a:rPr lang="ru-RU" sz="1400" b="1" smtClean="0">
                <a:latin typeface="Times New Roman" pitchFamily="18" charset="0"/>
                <a:cs typeface="Times New Roman" pitchFamily="18" charset="0"/>
              </a:rPr>
              <a:t>терең және қарқынды өзгерістер кезеңіне</a:t>
            </a:r>
            <a:r>
              <a:rPr lang="ru-RU" sz="1400" smtClean="0">
                <a:latin typeface="Times New Roman" pitchFamily="18" charset="0"/>
                <a:cs typeface="Times New Roman" pitchFamily="18" charset="0"/>
              </a:rPr>
              <a:t> қадам басып келеді.</a:t>
            </a:r>
            <a:br>
              <a:rPr lang="ru-RU" sz="1400" smtClean="0">
                <a:latin typeface="Times New Roman" pitchFamily="18" charset="0"/>
                <a:cs typeface="Times New Roman" pitchFamily="18" charset="0"/>
              </a:rPr>
            </a:br>
            <a:r>
              <a:rPr lang="ru-RU" sz="1400" b="1" smtClean="0">
                <a:latin typeface="Times New Roman" pitchFamily="18" charset="0"/>
                <a:cs typeface="Times New Roman" pitchFamily="18" charset="0"/>
              </a:rPr>
              <a:t>Жаңа технологиялық қалып</a:t>
            </a:r>
            <a:r>
              <a:rPr lang="ru-RU" sz="1400" smtClean="0">
                <a:latin typeface="Times New Roman" pitchFamily="18" charset="0"/>
                <a:cs typeface="Times New Roman" pitchFamily="18" charset="0"/>
              </a:rPr>
              <a:t> біздің қалай жұмыс істейтінімізді, азаматтық құқықтарымызды қалай іске асыратынымызды, балаларымызды қалай тәрбиелейтінімізді </a:t>
            </a:r>
            <a:r>
              <a:rPr lang="ru-RU" sz="1400" b="1" smtClean="0">
                <a:latin typeface="Times New Roman" pitchFamily="18" charset="0"/>
                <a:cs typeface="Times New Roman" pitchFamily="18" charset="0"/>
              </a:rPr>
              <a:t>түбегейлі өзгертуде</a:t>
            </a:r>
            <a:r>
              <a:rPr lang="ru-RU" sz="1400" smtClean="0">
                <a:latin typeface="Times New Roman" pitchFamily="18" charset="0"/>
                <a:cs typeface="Times New Roman" pitchFamily="18" charset="0"/>
              </a:rPr>
              <a:t>.</a:t>
            </a:r>
            <a:br>
              <a:rPr lang="ru-RU" sz="1400" smtClean="0">
                <a:latin typeface="Times New Roman" pitchFamily="18" charset="0"/>
                <a:cs typeface="Times New Roman" pitchFamily="18" charset="0"/>
              </a:rPr>
            </a:br>
            <a:r>
              <a:rPr lang="ru-RU" sz="1400" smtClean="0">
                <a:latin typeface="Times New Roman" pitchFamily="18" charset="0"/>
                <a:cs typeface="Times New Roman" pitchFamily="18" charset="0"/>
              </a:rPr>
              <a:t>Біз жаһандық өзгерістер мен сын-қатерлерге дайын болу қажеттігін ескеріп, </a:t>
            </a:r>
            <a:r>
              <a:rPr lang="ru-RU" sz="1400" b="1" smtClean="0">
                <a:latin typeface="Times New Roman" pitchFamily="18" charset="0"/>
                <a:cs typeface="Times New Roman" pitchFamily="18" charset="0"/>
              </a:rPr>
              <a:t>«Қазақстан-2050» даму стратегиясын</a:t>
            </a:r>
            <a:r>
              <a:rPr lang="ru-RU" sz="1400" smtClean="0">
                <a:latin typeface="Times New Roman" pitchFamily="18" charset="0"/>
                <a:cs typeface="Times New Roman" pitchFamily="18" charset="0"/>
              </a:rPr>
              <a:t> қабылдадық.</a:t>
            </a:r>
            <a:r>
              <a:rPr lang="ru-RU" sz="1400" smtClean="0"/>
              <a:t/>
            </a:r>
            <a:br>
              <a:rPr lang="ru-RU" sz="1400" smtClean="0"/>
            </a:br>
            <a:r>
              <a:rPr lang="ru-RU" sz="1400" smtClean="0">
                <a:latin typeface="Times New Roman" pitchFamily="18" charset="0"/>
                <a:cs typeface="Times New Roman" pitchFamily="18" charset="0"/>
              </a:rPr>
              <a:t/>
            </a:r>
            <a:br>
              <a:rPr lang="ru-RU" sz="1400" smtClean="0">
                <a:latin typeface="Times New Roman" pitchFamily="18" charset="0"/>
                <a:cs typeface="Times New Roman" pitchFamily="18" charset="0"/>
              </a:rPr>
            </a:br>
            <a:endParaRPr lang="ru-RU" sz="1400" smtClean="0">
              <a:latin typeface="Times New Roman" pitchFamily="18" charset="0"/>
              <a:cs typeface="Times New Roman" pitchFamily="18" charset="0"/>
            </a:endParaRPr>
          </a:p>
        </p:txBody>
      </p:sp>
      <p:sp>
        <p:nvSpPr>
          <p:cNvPr id="9" name="Прямоугольник с двумя скругленными противолежащими углами 8"/>
          <p:cNvSpPr/>
          <p:nvPr/>
        </p:nvSpPr>
        <p:spPr>
          <a:xfrm>
            <a:off x="642938" y="2500313"/>
            <a:ext cx="2643187" cy="928687"/>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err="1">
                <a:solidFill>
                  <a:srgbClr val="0000FF"/>
                </a:solidFill>
                <a:latin typeface="Times New Roman" pitchFamily="18" charset="0"/>
                <a:cs typeface="Times New Roman" pitchFamily="18" charset="0"/>
              </a:rPr>
              <a:t>озық дамыған отыз</a:t>
            </a:r>
            <a:r>
              <a:rPr lang="ru-RU" sz="1600" b="1"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елдің</a:t>
            </a:r>
            <a:r>
              <a:rPr lang="ru-RU" sz="1600" dirty="0" err="1">
                <a:solidFill>
                  <a:srgbClr val="0000FF"/>
                </a:solidFill>
                <a:latin typeface="Times New Roman" pitchFamily="18" charset="0"/>
                <a:cs typeface="Times New Roman" pitchFamily="18" charset="0"/>
              </a:rPr>
              <a:t> қатарына кіру</a:t>
            </a:r>
            <a:r>
              <a:rPr lang="ru-RU" sz="1600" dirty="0">
                <a:solidFill>
                  <a:srgbClr val="0000FF"/>
                </a:solidFill>
                <a:latin typeface="Times New Roman" pitchFamily="18" charset="0"/>
                <a:cs typeface="Times New Roman" pitchFamily="18" charset="0"/>
              </a:rPr>
              <a:t> </a:t>
            </a:r>
            <a:r>
              <a:rPr lang="ru-RU" sz="1600" dirty="0" err="1">
                <a:solidFill>
                  <a:srgbClr val="0000FF"/>
                </a:solidFill>
                <a:latin typeface="Times New Roman" pitchFamily="18" charset="0"/>
                <a:cs typeface="Times New Roman" pitchFamily="18" charset="0"/>
              </a:rPr>
              <a:t>мақсатын қойдық</a:t>
            </a:r>
            <a:endParaRPr lang="ru-RU" sz="1600" dirty="0">
              <a:solidFill>
                <a:srgbClr val="0000FF"/>
              </a:solidFill>
              <a:latin typeface="Times New Roman" pitchFamily="18" charset="0"/>
              <a:cs typeface="Times New Roman" pitchFamily="18" charset="0"/>
            </a:endParaRPr>
          </a:p>
        </p:txBody>
      </p:sp>
      <p:sp>
        <p:nvSpPr>
          <p:cNvPr id="10" name="Прямоугольник с двумя скругленными противолежащими углами 9"/>
          <p:cNvSpPr/>
          <p:nvPr/>
        </p:nvSpPr>
        <p:spPr>
          <a:xfrm>
            <a:off x="214313" y="7572375"/>
            <a:ext cx="6429375" cy="1143000"/>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dirty="0">
              <a:solidFill>
                <a:srgbClr val="0000FF"/>
              </a:solidFill>
              <a:latin typeface="Times New Roman" pitchFamily="18" charset="0"/>
              <a:cs typeface="Times New Roman" pitchFamily="18" charset="0"/>
            </a:endParaRPr>
          </a:p>
        </p:txBody>
      </p:sp>
      <p:sp>
        <p:nvSpPr>
          <p:cNvPr id="11" name="Прямоугольник с двумя скругленными противолежащими углами 10"/>
          <p:cNvSpPr/>
          <p:nvPr/>
        </p:nvSpPr>
        <p:spPr>
          <a:xfrm>
            <a:off x="214313" y="3714750"/>
            <a:ext cx="2500312" cy="1000125"/>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a:solidFill>
                  <a:srgbClr val="0000FF"/>
                </a:solidFill>
                <a:latin typeface="Times New Roman" pitchFamily="18" charset="0"/>
                <a:cs typeface="Times New Roman" pitchFamily="18" charset="0"/>
              </a:rPr>
              <a:t>Өткен жылы</a:t>
            </a:r>
            <a:r>
              <a:rPr lang="ru-RU" sz="1600"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Қазақстанның Үшінші жаңғыруы</a:t>
            </a:r>
            <a:r>
              <a:rPr lang="ru-RU" sz="1600" dirty="0" err="1">
                <a:solidFill>
                  <a:srgbClr val="0000FF"/>
                </a:solidFill>
                <a:latin typeface="Times New Roman" pitchFamily="18" charset="0"/>
                <a:cs typeface="Times New Roman" pitchFamily="18" charset="0"/>
              </a:rPr>
              <a:t> бастау</a:t>
            </a:r>
            <a:r>
              <a:rPr lang="ru-RU" sz="1600" dirty="0">
                <a:solidFill>
                  <a:srgbClr val="0000FF"/>
                </a:solidFill>
                <a:latin typeface="Times New Roman" pitchFamily="18" charset="0"/>
                <a:cs typeface="Times New Roman" pitchFamily="18" charset="0"/>
              </a:rPr>
              <a:t> </a:t>
            </a:r>
            <a:r>
              <a:rPr lang="ru-RU" sz="1600" dirty="0" err="1">
                <a:solidFill>
                  <a:srgbClr val="0000FF"/>
                </a:solidFill>
                <a:latin typeface="Times New Roman" pitchFamily="18" charset="0"/>
                <a:cs typeface="Times New Roman" pitchFamily="18" charset="0"/>
              </a:rPr>
              <a:t>алды</a:t>
            </a:r>
            <a:endParaRPr lang="ru-RU" sz="1600" dirty="0">
              <a:solidFill>
                <a:srgbClr val="0000FF"/>
              </a:solidFill>
              <a:latin typeface="Times New Roman" pitchFamily="18" charset="0"/>
              <a:cs typeface="Times New Roman" pitchFamily="18" charset="0"/>
            </a:endParaRPr>
          </a:p>
        </p:txBody>
      </p:sp>
      <p:sp>
        <p:nvSpPr>
          <p:cNvPr id="12" name="Прямоугольник с двумя скругленными противолежащими углами 11"/>
          <p:cNvSpPr/>
          <p:nvPr/>
        </p:nvSpPr>
        <p:spPr>
          <a:xfrm>
            <a:off x="214313" y="5000625"/>
            <a:ext cx="2500312" cy="1000125"/>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err="1">
                <a:solidFill>
                  <a:srgbClr val="0000FF"/>
                </a:solidFill>
                <a:latin typeface="Times New Roman" pitchFamily="18" charset="0"/>
                <a:cs typeface="Times New Roman" pitchFamily="18" charset="0"/>
              </a:rPr>
              <a:t>«Цифрлық Қазақстан»</a:t>
            </a:r>
            <a:r>
              <a:rPr lang="ru-RU" sz="1600" dirty="0" err="1">
                <a:solidFill>
                  <a:srgbClr val="0000FF"/>
                </a:solidFill>
                <a:latin typeface="Times New Roman" pitchFamily="18" charset="0"/>
                <a:cs typeface="Times New Roman" pitchFamily="18" charset="0"/>
              </a:rPr>
              <a:t> кешенді</a:t>
            </a:r>
            <a:r>
              <a:rPr lang="ru-RU" sz="1600" dirty="0">
                <a:solidFill>
                  <a:srgbClr val="0000FF"/>
                </a:solidFill>
                <a:latin typeface="Times New Roman" pitchFamily="18" charset="0"/>
                <a:cs typeface="Times New Roman" pitchFamily="18" charset="0"/>
              </a:rPr>
              <a:t> </a:t>
            </a:r>
            <a:r>
              <a:rPr lang="ru-RU" sz="1600" dirty="0" err="1">
                <a:solidFill>
                  <a:srgbClr val="0000FF"/>
                </a:solidFill>
                <a:latin typeface="Times New Roman" pitchFamily="18" charset="0"/>
                <a:cs typeface="Times New Roman" pitchFamily="18" charset="0"/>
              </a:rPr>
              <a:t>бағдарламасы қабылданды</a:t>
            </a:r>
            <a:endParaRPr lang="ru-RU" sz="1600" dirty="0">
              <a:solidFill>
                <a:srgbClr val="0000FF"/>
              </a:solidFill>
              <a:latin typeface="Times New Roman" pitchFamily="18" charset="0"/>
              <a:cs typeface="Times New Roman" pitchFamily="18" charset="0"/>
            </a:endParaRPr>
          </a:p>
        </p:txBody>
      </p:sp>
      <p:sp>
        <p:nvSpPr>
          <p:cNvPr id="13" name="Прямоугольник с двумя скругленными противолежащими углами 12"/>
          <p:cNvSpPr/>
          <p:nvPr/>
        </p:nvSpPr>
        <p:spPr>
          <a:xfrm>
            <a:off x="714375" y="6215063"/>
            <a:ext cx="2571750" cy="1000125"/>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err="1">
                <a:solidFill>
                  <a:srgbClr val="0000FF"/>
                </a:solidFill>
                <a:latin typeface="Times New Roman" pitchFamily="18" charset="0"/>
                <a:cs typeface="Times New Roman" pitchFamily="18" charset="0"/>
              </a:rPr>
              <a:t>Қазақстан </a:t>
            </a:r>
            <a:r>
              <a:rPr lang="ru-RU" sz="1600" b="1" dirty="0">
                <a:solidFill>
                  <a:srgbClr val="0000FF"/>
                </a:solidFill>
                <a:latin typeface="Times New Roman" pitchFamily="18" charset="0"/>
                <a:cs typeface="Times New Roman" pitchFamily="18" charset="0"/>
              </a:rPr>
              <a:t>БҰҰ </a:t>
            </a:r>
            <a:r>
              <a:rPr lang="ru-RU" sz="1600" b="1" dirty="0" err="1">
                <a:solidFill>
                  <a:srgbClr val="0000FF"/>
                </a:solidFill>
                <a:latin typeface="Times New Roman" pitchFamily="18" charset="0"/>
                <a:cs typeface="Times New Roman" pitchFamily="18" charset="0"/>
              </a:rPr>
              <a:t>Қауіпсіздік Кеңесінің</a:t>
            </a:r>
            <a:r>
              <a:rPr lang="ru-RU" sz="1600" dirty="0" err="1">
                <a:solidFill>
                  <a:srgbClr val="0000FF"/>
                </a:solidFill>
                <a:latin typeface="Times New Roman" pitchFamily="18" charset="0"/>
                <a:cs typeface="Times New Roman" pitchFamily="18" charset="0"/>
              </a:rPr>
              <a:t> </a:t>
            </a:r>
            <a:r>
              <a:rPr lang="ru-RU" sz="1600" dirty="0" err="1"/>
              <a:t> </a:t>
            </a:r>
            <a:r>
              <a:rPr lang="ru-RU" sz="1600" dirty="0" err="1">
                <a:solidFill>
                  <a:srgbClr val="0000FF"/>
                </a:solidFill>
                <a:latin typeface="Times New Roman" pitchFamily="18" charset="0"/>
                <a:cs typeface="Times New Roman" pitchFamily="18" charset="0"/>
              </a:rPr>
              <a:t>тұрақты емес</a:t>
            </a:r>
            <a:r>
              <a:rPr lang="ru-RU" sz="1600" dirty="0">
                <a:solidFill>
                  <a:srgbClr val="0000FF"/>
                </a:solidFill>
                <a:latin typeface="Times New Roman" pitchFamily="18" charset="0"/>
                <a:cs typeface="Times New Roman" pitchFamily="18" charset="0"/>
              </a:rPr>
              <a:t> </a:t>
            </a:r>
            <a:r>
              <a:rPr lang="ru-RU" sz="1600" dirty="0" err="1">
                <a:solidFill>
                  <a:srgbClr val="0000FF"/>
                </a:solidFill>
                <a:latin typeface="Times New Roman" pitchFamily="18" charset="0"/>
                <a:cs typeface="Times New Roman" pitchFamily="18" charset="0"/>
              </a:rPr>
              <a:t>мүшесі болды</a:t>
            </a:r>
            <a:endParaRPr lang="ru-RU" sz="1600" dirty="0">
              <a:solidFill>
                <a:srgbClr val="0000FF"/>
              </a:solidFill>
              <a:latin typeface="Times New Roman" pitchFamily="18" charset="0"/>
              <a:cs typeface="Times New Roman" pitchFamily="18" charset="0"/>
            </a:endParaRPr>
          </a:p>
        </p:txBody>
      </p:sp>
      <p:sp>
        <p:nvSpPr>
          <p:cNvPr id="14" name="Прямоугольник с двумя скругленными противолежащими углами 13"/>
          <p:cNvSpPr/>
          <p:nvPr/>
        </p:nvSpPr>
        <p:spPr>
          <a:xfrm>
            <a:off x="3500438" y="6215063"/>
            <a:ext cx="2643187" cy="1000125"/>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dirty="0">
                <a:solidFill>
                  <a:srgbClr val="0000FF"/>
                </a:solidFill>
                <a:latin typeface="Times New Roman" pitchFamily="18" charset="0"/>
                <a:cs typeface="Times New Roman" pitchFamily="18" charset="0"/>
              </a:rPr>
              <a:t>2018 </a:t>
            </a:r>
            <a:r>
              <a:rPr lang="ru-RU" sz="1600" dirty="0" err="1">
                <a:solidFill>
                  <a:srgbClr val="0000FF"/>
                </a:solidFill>
                <a:latin typeface="Times New Roman" pitchFamily="18" charset="0"/>
                <a:cs typeface="Times New Roman" pitchFamily="18" charset="0"/>
              </a:rPr>
              <a:t>жылдың қаңтар айында</a:t>
            </a:r>
            <a:r>
              <a:rPr lang="ru-RU" sz="1600" dirty="0">
                <a:solidFill>
                  <a:srgbClr val="0000FF"/>
                </a:solidFill>
                <a:latin typeface="Times New Roman" pitchFamily="18" charset="0"/>
                <a:cs typeface="Times New Roman" pitchFamily="18" charset="0"/>
              </a:rPr>
              <a:t> </a:t>
            </a:r>
            <a:r>
              <a:rPr lang="ru-RU" sz="1600" dirty="0" err="1">
                <a:solidFill>
                  <a:srgbClr val="0000FF"/>
                </a:solidFill>
                <a:latin typeface="Times New Roman" pitchFamily="18" charset="0"/>
                <a:cs typeface="Times New Roman" pitchFamily="18" charset="0"/>
              </a:rPr>
              <a:t>оған</a:t>
            </a:r>
            <a:r>
              <a:rPr lang="ru-RU" sz="1600"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төрағалық</a:t>
            </a:r>
            <a:r>
              <a:rPr lang="ru-RU" sz="1600" dirty="0">
                <a:solidFill>
                  <a:srgbClr val="0000FF"/>
                </a:solidFill>
                <a:latin typeface="Times New Roman" pitchFamily="18" charset="0"/>
                <a:cs typeface="Times New Roman" pitchFamily="18" charset="0"/>
              </a:rPr>
              <a:t> </a:t>
            </a:r>
            <a:r>
              <a:rPr lang="ru-RU" sz="1600" dirty="0" err="1">
                <a:solidFill>
                  <a:srgbClr val="0000FF"/>
                </a:solidFill>
                <a:latin typeface="Times New Roman" pitchFamily="18" charset="0"/>
                <a:cs typeface="Times New Roman" pitchFamily="18" charset="0"/>
              </a:rPr>
              <a:t>етудеміз</a:t>
            </a:r>
            <a:endParaRPr lang="ru-RU" sz="1600" dirty="0">
              <a:solidFill>
                <a:srgbClr val="0000FF"/>
              </a:solidFill>
              <a:latin typeface="Times New Roman" pitchFamily="18" charset="0"/>
              <a:cs typeface="Times New Roman" pitchFamily="18" charset="0"/>
            </a:endParaRPr>
          </a:p>
        </p:txBody>
      </p:sp>
      <p:sp>
        <p:nvSpPr>
          <p:cNvPr id="15" name="Прямоугольник с двумя скругленными противолежащими углами 14"/>
          <p:cNvSpPr/>
          <p:nvPr/>
        </p:nvSpPr>
        <p:spPr>
          <a:xfrm>
            <a:off x="4000500" y="4929188"/>
            <a:ext cx="2643188" cy="1071562"/>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err="1">
                <a:solidFill>
                  <a:srgbClr val="0000FF"/>
                </a:solidFill>
                <a:latin typeface="Times New Roman" pitchFamily="18" charset="0"/>
                <a:cs typeface="Times New Roman" pitchFamily="18" charset="0"/>
              </a:rPr>
              <a:t>Қазақстан сенімі</a:t>
            </a:r>
            <a:r>
              <a:rPr lang="ru-RU" sz="1600" b="1" dirty="0">
                <a:solidFill>
                  <a:srgbClr val="0000FF"/>
                </a:solidFill>
                <a:latin typeface="Times New Roman" pitchFamily="18" charset="0"/>
                <a:cs typeface="Times New Roman" pitchFamily="18" charset="0"/>
              </a:rPr>
              <a:t> мен </a:t>
            </a:r>
            <a:r>
              <a:rPr lang="ru-RU" sz="1600" b="1" dirty="0" err="1">
                <a:solidFill>
                  <a:srgbClr val="0000FF"/>
                </a:solidFill>
                <a:latin typeface="Times New Roman" pitchFamily="18" charset="0"/>
                <a:cs typeface="Times New Roman" pitchFamily="18" charset="0"/>
              </a:rPr>
              <a:t>құрметіне бөленіп</a:t>
            </a:r>
            <a:r>
              <a:rPr lang="ru-RU" sz="1600"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брендке</a:t>
            </a:r>
            <a:r>
              <a:rPr lang="ru-RU" sz="1600" b="1"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айналған</a:t>
            </a:r>
            <a:r>
              <a:rPr lang="ru-RU" sz="1600" dirty="0">
                <a:solidFill>
                  <a:srgbClr val="0000FF"/>
                </a:solidFill>
                <a:latin typeface="Times New Roman" pitchFamily="18" charset="0"/>
                <a:cs typeface="Times New Roman" pitchFamily="18" charset="0"/>
              </a:rPr>
              <a:t> </a:t>
            </a:r>
          </a:p>
        </p:txBody>
      </p:sp>
      <p:sp>
        <p:nvSpPr>
          <p:cNvPr id="16" name="Прямоугольник с двумя скругленными противолежащими углами 15"/>
          <p:cNvSpPr/>
          <p:nvPr/>
        </p:nvSpPr>
        <p:spPr>
          <a:xfrm>
            <a:off x="4000500" y="3714750"/>
            <a:ext cx="2643188" cy="1000125"/>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err="1">
                <a:solidFill>
                  <a:srgbClr val="0000FF"/>
                </a:solidFill>
                <a:latin typeface="Times New Roman" pitchFamily="18" charset="0"/>
                <a:cs typeface="Times New Roman" pitchFamily="18" charset="0"/>
              </a:rPr>
              <a:t>Индустрияландыру</a:t>
            </a:r>
            <a:r>
              <a:rPr lang="ru-RU" sz="1600" b="1"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бағдарламасы</a:t>
            </a:r>
            <a:r>
              <a:rPr lang="ru-RU" sz="1600" dirty="0" err="1">
                <a:solidFill>
                  <a:srgbClr val="0000FF"/>
                </a:solidFill>
                <a:latin typeface="Times New Roman" pitchFamily="18" charset="0"/>
                <a:cs typeface="Times New Roman" pitchFamily="18" charset="0"/>
              </a:rPr>
              <a:t> табысты</a:t>
            </a:r>
            <a:r>
              <a:rPr lang="ru-RU" sz="1600" dirty="0">
                <a:solidFill>
                  <a:srgbClr val="0000FF"/>
                </a:solidFill>
                <a:latin typeface="Times New Roman" pitchFamily="18" charset="0"/>
                <a:cs typeface="Times New Roman" pitchFamily="18" charset="0"/>
              </a:rPr>
              <a:t> </a:t>
            </a:r>
            <a:r>
              <a:rPr lang="ru-RU" sz="1600" dirty="0" err="1">
                <a:solidFill>
                  <a:srgbClr val="0000FF"/>
                </a:solidFill>
                <a:latin typeface="Times New Roman" pitchFamily="18" charset="0"/>
                <a:cs typeface="Times New Roman" pitchFamily="18" charset="0"/>
              </a:rPr>
              <a:t>іске</a:t>
            </a:r>
            <a:r>
              <a:rPr lang="ru-RU" sz="1600" dirty="0">
                <a:solidFill>
                  <a:srgbClr val="0000FF"/>
                </a:solidFill>
                <a:latin typeface="Times New Roman" pitchFamily="18" charset="0"/>
                <a:cs typeface="Times New Roman" pitchFamily="18" charset="0"/>
              </a:rPr>
              <a:t> </a:t>
            </a:r>
            <a:r>
              <a:rPr lang="ru-RU" sz="1600" dirty="0" err="1">
                <a:solidFill>
                  <a:srgbClr val="0000FF"/>
                </a:solidFill>
                <a:latin typeface="Times New Roman" pitchFamily="18" charset="0"/>
                <a:cs typeface="Times New Roman" pitchFamily="18" charset="0"/>
              </a:rPr>
              <a:t>асуда</a:t>
            </a:r>
            <a:endParaRPr lang="ru-RU" sz="1600" dirty="0">
              <a:solidFill>
                <a:srgbClr val="0000FF"/>
              </a:solidFill>
              <a:latin typeface="Times New Roman" pitchFamily="18" charset="0"/>
              <a:cs typeface="Times New Roman" pitchFamily="18" charset="0"/>
            </a:endParaRPr>
          </a:p>
        </p:txBody>
      </p:sp>
      <p:sp>
        <p:nvSpPr>
          <p:cNvPr id="17" name="Прямоугольник с двумя скругленными противолежащими углами 16"/>
          <p:cNvSpPr/>
          <p:nvPr/>
        </p:nvSpPr>
        <p:spPr>
          <a:xfrm>
            <a:off x="3571875" y="2500313"/>
            <a:ext cx="2643188" cy="928687"/>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a:solidFill>
                  <a:srgbClr val="0000FF"/>
                </a:solidFill>
                <a:latin typeface="Times New Roman" pitchFamily="18" charset="0"/>
                <a:cs typeface="Times New Roman" pitchFamily="18" charset="0"/>
              </a:rPr>
              <a:t>100 </a:t>
            </a:r>
            <a:r>
              <a:rPr lang="ru-RU" sz="1600" b="1" dirty="0" err="1">
                <a:solidFill>
                  <a:srgbClr val="0000FF"/>
                </a:solidFill>
                <a:latin typeface="Times New Roman" pitchFamily="18" charset="0"/>
                <a:cs typeface="Times New Roman" pitchFamily="18" charset="0"/>
              </a:rPr>
              <a:t>нақты қадам </a:t>
            </a:r>
            <a:r>
              <a:rPr lang="ru-RU" sz="1600" b="1"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Ұлт жоспары</a:t>
            </a:r>
            <a:r>
              <a:rPr lang="ru-RU" sz="1600" dirty="0">
                <a:solidFill>
                  <a:srgbClr val="0000FF"/>
                </a:solidFill>
                <a:latin typeface="Times New Roman" pitchFamily="18" charset="0"/>
                <a:cs typeface="Times New Roman" pitchFamily="18" charset="0"/>
              </a:rPr>
              <a:t> </a:t>
            </a:r>
            <a:r>
              <a:rPr lang="ru-RU" sz="1600" dirty="0" err="1">
                <a:solidFill>
                  <a:srgbClr val="0000FF"/>
                </a:solidFill>
                <a:latin typeface="Times New Roman" pitchFamily="18" charset="0"/>
                <a:cs typeface="Times New Roman" pitchFamily="18" charset="0"/>
              </a:rPr>
              <a:t>жүзеге асырылуда</a:t>
            </a:r>
            <a:endParaRPr lang="ru-RU" sz="1600" dirty="0">
              <a:solidFill>
                <a:srgbClr val="0000FF"/>
              </a:solidFill>
              <a:latin typeface="Times New Roman" pitchFamily="18" charset="0"/>
              <a:cs typeface="Times New Roman" pitchFamily="18" charset="0"/>
            </a:endParaRPr>
          </a:p>
        </p:txBody>
      </p:sp>
      <p:sp>
        <p:nvSpPr>
          <p:cNvPr id="3084" name="Rectangle 11"/>
          <p:cNvSpPr>
            <a:spLocks noChangeArrowheads="1"/>
          </p:cNvSpPr>
          <p:nvPr/>
        </p:nvSpPr>
        <p:spPr bwMode="auto">
          <a:xfrm>
            <a:off x="428625" y="7643813"/>
            <a:ext cx="6000750" cy="830262"/>
          </a:xfrm>
          <a:prstGeom prst="rect">
            <a:avLst/>
          </a:prstGeom>
          <a:noFill/>
          <a:ln w="9525">
            <a:noFill/>
            <a:miter lim="800000"/>
            <a:headEnd/>
            <a:tailEnd/>
          </a:ln>
        </p:spPr>
        <p:txBody>
          <a:bodyPr anchor="ctr">
            <a:spAutoFit/>
          </a:bodyPr>
          <a:lstStyle/>
          <a:p>
            <a:pPr algn="ctr" eaLnBrk="0" hangingPunct="0"/>
            <a:r>
              <a:rPr lang="ru-RU" sz="1600">
                <a:solidFill>
                  <a:srgbClr val="0000FF"/>
                </a:solidFill>
                <a:latin typeface="Times New Roman" pitchFamily="18" charset="0"/>
                <a:cs typeface="Times New Roman" pitchFamily="18" charset="0"/>
              </a:rPr>
              <a:t>Біз дүниежүзілік </a:t>
            </a:r>
            <a:r>
              <a:rPr lang="ru-RU" sz="1600" b="1">
                <a:solidFill>
                  <a:srgbClr val="0000FF"/>
                </a:solidFill>
                <a:latin typeface="Times New Roman" pitchFamily="18" charset="0"/>
                <a:cs typeface="Times New Roman" pitchFamily="18" charset="0"/>
              </a:rPr>
              <a:t>ЭКСПО мамандандырылған көрмесін</a:t>
            </a:r>
            <a:r>
              <a:rPr lang="ru-RU" sz="1600">
                <a:solidFill>
                  <a:srgbClr val="0000FF"/>
                </a:solidFill>
                <a:latin typeface="Times New Roman" pitchFamily="18" charset="0"/>
                <a:cs typeface="Times New Roman" pitchFamily="18" charset="0"/>
              </a:rPr>
              <a:t> өткізу үшін әлемдік қоғамдастық таңдап алған ТМД және Шығыс Еуропа елдері арасындағы бірінші мемлекет болдық.</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71438"/>
            <a:ext cx="6229350" cy="1714500"/>
          </a:xfrm>
        </p:spPr>
        <p:style>
          <a:lnRef idx="1">
            <a:schemeClr val="accent3"/>
          </a:lnRef>
          <a:fillRef idx="2">
            <a:schemeClr val="accent3"/>
          </a:fillRef>
          <a:effectRef idx="1">
            <a:schemeClr val="accent3"/>
          </a:effectRef>
          <a:fontRef idx="minor">
            <a:schemeClr val="dk1"/>
          </a:fontRef>
        </p:style>
        <p:txBody>
          <a:bodyPr rtlCol="0">
            <a:noAutofit/>
          </a:bodyPr>
          <a:lstStyle/>
          <a:p>
            <a:pPr>
              <a:defRPr/>
            </a:pPr>
            <a:r>
              <a:rPr lang="kk-KZ" sz="1600" dirty="0" smtClean="0">
                <a:latin typeface="Times New Roman" pitchFamily="18" charset="0"/>
                <a:cs typeface="Times New Roman" pitchFamily="18" charset="0"/>
              </a:rPr>
              <a:t/>
            </a:r>
            <a:br>
              <a:rPr lang="kk-KZ" sz="1600" dirty="0" smtClean="0">
                <a:latin typeface="Times New Roman" pitchFamily="18" charset="0"/>
                <a:cs typeface="Times New Roman" pitchFamily="18" charset="0"/>
              </a:rPr>
            </a:br>
            <a:r>
              <a:rPr lang="ru-RU" sz="2000" dirty="0" smtClean="0"/>
              <a:t> </a:t>
            </a:r>
            <a:r>
              <a:rPr lang="ru-RU" sz="1600" dirty="0" err="1" smtClean="0">
                <a:latin typeface="Times New Roman" pitchFamily="18" charset="0"/>
                <a:cs typeface="Times New Roman" pitchFamily="18" charset="0"/>
              </a:rPr>
              <a:t>Елімізге</a:t>
            </a:r>
            <a:r>
              <a:rPr lang="ru-RU" sz="1600"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дамудың жаңа сапасы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қажет.</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Жаһандық трендтер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көрсетіп отырғандай, 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бірінші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кезекте</a:t>
            </a:r>
            <a:r>
              <a:rPr lang="ru-RU" sz="1600"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Төртінші өнеркәсіптік революция</a:t>
            </a:r>
            <a:r>
              <a:rPr lang="ru-RU" sz="1600" dirty="0" err="1" smtClean="0">
                <a:latin typeface="Times New Roman" pitchFamily="18" charset="0"/>
                <a:cs typeface="Times New Roman" pitchFamily="18" charset="0"/>
              </a:rPr>
              <a:t>элементтерін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кеңінен енгізуге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негізделуі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тиіс</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Мұның өзіндік </a:t>
            </a:r>
            <a:r>
              <a:rPr lang="ru-RU" sz="1600" b="1" dirty="0" err="1" smtClean="0">
                <a:latin typeface="Times New Roman" pitchFamily="18" charset="0"/>
                <a:cs typeface="Times New Roman" pitchFamily="18" charset="0"/>
              </a:rPr>
              <a:t>сын-қатерлері </a:t>
            </a:r>
            <a:r>
              <a:rPr lang="ru-RU" sz="1600" b="1" dirty="0" smtClean="0">
                <a:latin typeface="Times New Roman" pitchFamily="18" charset="0"/>
                <a:cs typeface="Times New Roman" pitchFamily="18" charset="0"/>
              </a:rPr>
              <a:t>де</a:t>
            </a:r>
            <a:r>
              <a:rPr lang="ru-RU" sz="1600"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мүмкіндіктері </a:t>
            </a:r>
            <a:r>
              <a:rPr lang="ru-RU" sz="1600" b="1" dirty="0" smtClean="0">
                <a:latin typeface="Times New Roman" pitchFamily="18" charset="0"/>
                <a:cs typeface="Times New Roman" pitchFamily="18" charset="0"/>
              </a:rPr>
              <a:t>де</a:t>
            </a:r>
            <a:r>
              <a:rPr lang="ru-RU" sz="1600" dirty="0" smtClean="0">
                <a:latin typeface="Times New Roman" pitchFamily="18" charset="0"/>
                <a:cs typeface="Times New Roman" pitchFamily="18" charset="0"/>
              </a:rPr>
              <a:t> бар.</a:t>
            </a:r>
            <a:br>
              <a:rPr lang="ru-RU" sz="1600" dirty="0" smtClean="0">
                <a:latin typeface="Times New Roman" pitchFamily="18" charset="0"/>
                <a:cs typeface="Times New Roman" pitchFamily="18" charset="0"/>
              </a:rPr>
            </a:br>
            <a:r>
              <a:rPr lang="ru-RU" sz="1600" b="1" dirty="0" err="1" smtClean="0">
                <a:latin typeface="Times New Roman" pitchFamily="18" charset="0"/>
                <a:cs typeface="Times New Roman" pitchFamily="18" charset="0"/>
              </a:rPr>
              <a:t>Жаңа әлем көшбасшыларының</a:t>
            </a:r>
            <a:r>
              <a:rPr lang="ru-RU" sz="1600" dirty="0" err="1" smtClean="0">
                <a:latin typeface="Times New Roman" pitchFamily="18" charset="0"/>
                <a:cs typeface="Times New Roman" pitchFamily="18" charset="0"/>
              </a:rPr>
              <a:t> қатарына қосылу үшін Қазақстанда қажетті нәрсенің бәрі </a:t>
            </a:r>
            <a:r>
              <a:rPr lang="ru-RU" sz="1600" dirty="0" smtClean="0">
                <a:latin typeface="Times New Roman" pitchFamily="18" charset="0"/>
                <a:cs typeface="Times New Roman" pitchFamily="18" charset="0"/>
              </a:rPr>
              <a:t>бар </a:t>
            </a:r>
            <a:r>
              <a:rPr lang="ru-RU" sz="1600" dirty="0" err="1" smtClean="0">
                <a:latin typeface="Times New Roman" pitchFamily="18" charset="0"/>
                <a:cs typeface="Times New Roman" pitchFamily="18" charset="0"/>
              </a:rPr>
              <a:t>екеніне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сенімдімін</a:t>
            </a:r>
            <a:r>
              <a:rPr lang="ru-RU" sz="1600" dirty="0" smtClean="0">
                <a:latin typeface="Times New Roman" pitchFamily="18" charset="0"/>
                <a:cs typeface="Times New Roman" pitchFamily="18" charset="0"/>
              </a:rPr>
              <a:t>.</a:t>
            </a:r>
            <a:r>
              <a:rPr lang="ru-RU" sz="2000" dirty="0" smtClean="0"/>
              <a:t/>
            </a:r>
            <a:br>
              <a:rPr lang="ru-RU" sz="2000" dirty="0" smtClean="0"/>
            </a:br>
            <a:endParaRPr lang="kk-KZ" sz="2000" dirty="0" smtClean="0">
              <a:solidFill>
                <a:srgbClr val="FF0000"/>
              </a:solidFill>
              <a:latin typeface="Times New Roman" pitchFamily="18" charset="0"/>
              <a:cs typeface="Times New Roman" pitchFamily="18" charset="0"/>
            </a:endParaRPr>
          </a:p>
        </p:txBody>
      </p:sp>
      <p:sp>
        <p:nvSpPr>
          <p:cNvPr id="5123" name="Содержимое 2"/>
          <p:cNvSpPr>
            <a:spLocks noGrp="1"/>
          </p:cNvSpPr>
          <p:nvPr>
            <p:ph idx="1"/>
          </p:nvPr>
        </p:nvSpPr>
        <p:spPr>
          <a:xfrm>
            <a:off x="285750" y="2252663"/>
            <a:ext cx="6429375" cy="2890837"/>
          </a:xfrm>
          <a:gradFill flip="none" rotWithShape="1">
            <a:gsLst>
              <a:gs pos="0">
                <a:srgbClr val="FFFF00"/>
              </a:gs>
              <a:gs pos="99000">
                <a:schemeClr val="bg1"/>
              </a:gs>
            </a:gsLst>
            <a:path path="shape">
              <a:fillToRect l="50000" t="50000" r="50000" b="50000"/>
            </a:path>
            <a:tileRect/>
          </a:gradFill>
        </p:spPr>
        <p:txBody>
          <a:bodyPr/>
          <a:lstStyle/>
          <a:p>
            <a:pPr algn="ctr" eaLnBrk="1" hangingPunct="1">
              <a:defRPr/>
            </a:pPr>
            <a:r>
              <a:rPr lang="kk-KZ" sz="2000" dirty="0" smtClean="0">
                <a:latin typeface="Times New Roman" pitchFamily="18" charset="0"/>
                <a:cs typeface="Times New Roman" pitchFamily="18" charset="0"/>
              </a:rPr>
              <a:t> </a:t>
            </a:r>
            <a:r>
              <a:rPr lang="ru-RU" sz="1600" b="1" dirty="0" err="1" smtClean="0">
                <a:solidFill>
                  <a:srgbClr val="0000FF"/>
                </a:solidFill>
                <a:latin typeface="Times New Roman" pitchFamily="18" charset="0"/>
                <a:cs typeface="Times New Roman" pitchFamily="18" charset="0"/>
              </a:rPr>
              <a:t>Индустрияландыру</a:t>
            </a:r>
            <a:r>
              <a:rPr lang="ru-RU" sz="1600" b="1" dirty="0" smtClean="0">
                <a:solidFill>
                  <a:srgbClr val="0000FF"/>
                </a:solidFill>
                <a:latin typeface="Times New Roman" pitchFamily="18" charset="0"/>
                <a:cs typeface="Times New Roman" pitchFamily="18" charset="0"/>
              </a:rPr>
              <a:t> </a:t>
            </a:r>
            <a:r>
              <a:rPr lang="ru-RU" sz="1600" b="1" dirty="0" err="1" smtClean="0">
                <a:solidFill>
                  <a:srgbClr val="0000FF"/>
                </a:solidFill>
                <a:latin typeface="Times New Roman" pitchFamily="18" charset="0"/>
                <a:cs typeface="Times New Roman" pitchFamily="18" charset="0"/>
              </a:rPr>
              <a:t>жаңа технологияларды</a:t>
            </a:r>
            <a:r>
              <a:rPr lang="ru-RU" sz="1600" b="1" dirty="0" smtClean="0">
                <a:solidFill>
                  <a:srgbClr val="0000FF"/>
                </a:solidFill>
                <a:latin typeface="Times New Roman" pitchFamily="18" charset="0"/>
                <a:cs typeface="Times New Roman" pitchFamily="18" charset="0"/>
              </a:rPr>
              <a:t> </a:t>
            </a:r>
            <a:r>
              <a:rPr lang="ru-RU" sz="1600" b="1" dirty="0" err="1" smtClean="0">
                <a:solidFill>
                  <a:srgbClr val="0000FF"/>
                </a:solidFill>
                <a:latin typeface="Times New Roman" pitchFamily="18" charset="0"/>
                <a:cs typeface="Times New Roman" pitchFamily="18" charset="0"/>
              </a:rPr>
              <a:t>енгізудің көшбасшысына </a:t>
            </a:r>
            <a:r>
              <a:rPr lang="ru-RU" sz="1600" dirty="0" err="1" smtClean="0">
                <a:solidFill>
                  <a:srgbClr val="0000FF"/>
                </a:solidFill>
                <a:latin typeface="Times New Roman" pitchFamily="18" charset="0"/>
                <a:cs typeface="Times New Roman" pitchFamily="18" charset="0"/>
              </a:rPr>
              <a:t>айналуы</a:t>
            </a:r>
            <a:r>
              <a:rPr lang="ru-RU" sz="1600" dirty="0" smtClean="0">
                <a:solidFill>
                  <a:srgbClr val="0000FF"/>
                </a:solidFill>
                <a:latin typeface="Times New Roman" pitchFamily="18" charset="0"/>
                <a:cs typeface="Times New Roman" pitchFamily="18" charset="0"/>
              </a:rPr>
              <a:t> </a:t>
            </a:r>
            <a:r>
              <a:rPr lang="ru-RU" sz="1600" dirty="0" err="1" smtClean="0">
                <a:solidFill>
                  <a:srgbClr val="0000FF"/>
                </a:solidFill>
                <a:latin typeface="Times New Roman" pitchFamily="18" charset="0"/>
                <a:cs typeface="Times New Roman" pitchFamily="18" charset="0"/>
              </a:rPr>
              <a:t>тиіс</a:t>
            </a:r>
            <a:r>
              <a:rPr lang="ru-RU" sz="1600" dirty="0" smtClean="0">
                <a:solidFill>
                  <a:srgbClr val="0000FF"/>
                </a:solidFill>
                <a:latin typeface="Times New Roman" pitchFamily="18" charset="0"/>
                <a:cs typeface="Times New Roman" pitchFamily="18" charset="0"/>
              </a:rPr>
              <a:t>.</a:t>
            </a:r>
          </a:p>
          <a:p>
            <a:pPr>
              <a:buFont typeface="Arial" charset="0"/>
              <a:buNone/>
              <a:defRPr/>
            </a:pPr>
            <a:r>
              <a:rPr lang="ru-RU" sz="1400" b="1" dirty="0" smtClean="0">
                <a:latin typeface="Times New Roman" pitchFamily="18" charset="0"/>
                <a:cs typeface="Times New Roman" pitchFamily="18" charset="0"/>
              </a:rPr>
              <a:t>4.0</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жаңа</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технологиялық қалыптың барлық мүмкіндіктерін пайдалана</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отырып</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мейлінше</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инновациялық сипатқа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ие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болуға тиіс</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бірінші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кезекте</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технологиялардың трансфертін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ынталандыруға тиіс</a:t>
            </a:r>
            <a:r>
              <a:rPr lang="ru-RU" sz="1400" dirty="0" smtClean="0">
                <a:latin typeface="Times New Roman" pitchFamily="18" charset="0"/>
                <a:cs typeface="Times New Roman" pitchFamily="18" charset="0"/>
              </a:rPr>
              <a:t>.</a:t>
            </a:r>
          </a:p>
          <a:p>
            <a:pPr>
              <a:buFont typeface="Arial" charset="0"/>
              <a:buNone/>
              <a:defRPr/>
            </a:pPr>
            <a:r>
              <a:rPr lang="ru-RU" sz="1400" dirty="0" err="1" smtClean="0">
                <a:latin typeface="Times New Roman" pitchFamily="18" charset="0"/>
                <a:cs typeface="Times New Roman" pitchFamily="18" charset="0"/>
              </a:rPr>
              <a:t>Еліміздің бірнеше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өнеркәсіптік кәсіпорнын </a:t>
            </a:r>
            <a:r>
              <a:rPr lang="ru-RU" sz="1400" b="1" dirty="0" err="1" smtClean="0">
                <a:latin typeface="Times New Roman" pitchFamily="18" charset="0"/>
                <a:cs typeface="Times New Roman" pitchFamily="18" charset="0"/>
              </a:rPr>
              <a:t>цифрландыру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жөніндегі </a:t>
            </a:r>
            <a:r>
              <a:rPr lang="ru-RU" sz="1400" b="1" dirty="0" err="1" smtClean="0">
                <a:latin typeface="Times New Roman" pitchFamily="18" charset="0"/>
                <a:cs typeface="Times New Roman" pitchFamily="18" charset="0"/>
              </a:rPr>
              <a:t>пилоттық жобаны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іске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асырып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бұл тәжірибені </a:t>
            </a:r>
            <a:r>
              <a:rPr lang="ru-RU" sz="1400" b="1" dirty="0" err="1" smtClean="0">
                <a:latin typeface="Times New Roman" pitchFamily="18" charset="0"/>
                <a:cs typeface="Times New Roman" pitchFamily="18" charset="0"/>
              </a:rPr>
              <a:t>кеңінен тарату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керек</a:t>
            </a:r>
            <a:r>
              <a:rPr lang="ru-RU" sz="1400" dirty="0" smtClean="0">
                <a:latin typeface="Times New Roman" pitchFamily="18" charset="0"/>
                <a:cs typeface="Times New Roman" pitchFamily="18" charset="0"/>
              </a:rPr>
              <a:t>.</a:t>
            </a:r>
          </a:p>
          <a:p>
            <a:pPr>
              <a:buFont typeface="Arial" charset="0"/>
              <a:buNone/>
              <a:defRPr/>
            </a:pPr>
            <a:r>
              <a:rPr lang="ru-RU" sz="1400" b="1" dirty="0" err="1" smtClean="0">
                <a:latin typeface="Times New Roman" pitchFamily="18" charset="0"/>
                <a:cs typeface="Times New Roman" pitchFamily="18" charset="0"/>
              </a:rPr>
              <a:t>Білім</a:t>
            </a:r>
            <a:r>
              <a:rPr lang="ru-RU" sz="1400" b="1" dirty="0" smtClean="0">
                <a:latin typeface="Times New Roman" pitchFamily="18" charset="0"/>
                <a:cs typeface="Times New Roman" pitchFamily="18" charset="0"/>
              </a:rPr>
              <a:t> беру </a:t>
            </a:r>
            <a:r>
              <a:rPr lang="ru-RU" sz="1400" b="1" dirty="0" err="1" smtClean="0">
                <a:latin typeface="Times New Roman" pitchFamily="18" charset="0"/>
                <a:cs typeface="Times New Roman" pitchFamily="18" charset="0"/>
              </a:rPr>
              <a:t>жүйесін</a:t>
            </a:r>
            <a:r>
              <a:rPr lang="ru-RU" sz="1400" b="1" dirty="0" smtClean="0">
                <a:latin typeface="Times New Roman" pitchFamily="18" charset="0"/>
                <a:cs typeface="Times New Roman" pitchFamily="18" charset="0"/>
              </a:rPr>
              <a:t>, коммуникация мен </a:t>
            </a:r>
            <a:r>
              <a:rPr lang="ru-RU" sz="1400" b="1" dirty="0" err="1" smtClean="0">
                <a:latin typeface="Times New Roman" pitchFamily="18" charset="0"/>
                <a:cs typeface="Times New Roman" pitchFamily="18" charset="0"/>
              </a:rPr>
              <a:t>стандарттау</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салаларын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жаңа индустрияландыру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талаптарына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бейімдеу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қажет болады</a:t>
            </a:r>
            <a:r>
              <a:rPr lang="ru-RU" sz="1400" dirty="0" smtClean="0">
                <a:latin typeface="Times New Roman" pitchFamily="18" charset="0"/>
                <a:cs typeface="Times New Roman" pitchFamily="18" charset="0"/>
              </a:rPr>
              <a:t>.</a:t>
            </a:r>
          </a:p>
          <a:p>
            <a:pPr>
              <a:buFont typeface="Arial" charset="0"/>
              <a:buNone/>
              <a:defRPr/>
            </a:pPr>
            <a:r>
              <a:rPr lang="ru-RU" sz="1400" dirty="0" smtClean="0">
                <a:latin typeface="Times New Roman" pitchFamily="18" charset="0"/>
                <a:cs typeface="Times New Roman" pitchFamily="18" charset="0"/>
              </a:rPr>
              <a:t>2018 </a:t>
            </a:r>
            <a:r>
              <a:rPr lang="ru-RU" sz="1400" dirty="0" err="1" smtClean="0">
                <a:latin typeface="Times New Roman" pitchFamily="18" charset="0"/>
                <a:cs typeface="Times New Roman" pitchFamily="18" charset="0"/>
              </a:rPr>
              <a:t>жылы</a:t>
            </a:r>
            <a:r>
              <a:rPr lang="ru-RU" sz="1400"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a:t>
            </a:r>
            <a:r>
              <a:rPr lang="ru-RU" sz="1400" b="1" dirty="0" err="1" smtClean="0">
                <a:latin typeface="Times New Roman" pitchFamily="18" charset="0"/>
                <a:cs typeface="Times New Roman" pitchFamily="18" charset="0"/>
              </a:rPr>
              <a:t>цифрлық дәуір</a:t>
            </a:r>
            <a:r>
              <a:rPr lang="ru-RU" sz="1400" b="1"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өнеркәсібін қалыптастыруға арналған</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индустрияландырудың үшінші бесжылдығын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әзірлеуге кірісу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керек</a:t>
            </a:r>
            <a:r>
              <a:rPr lang="ru-RU" sz="1400" dirty="0" smtClean="0">
                <a:latin typeface="Times New Roman" pitchFamily="18" charset="0"/>
                <a:cs typeface="Times New Roman" pitchFamily="18" charset="0"/>
              </a:rPr>
              <a:t>.</a:t>
            </a:r>
          </a:p>
          <a:p>
            <a:pPr eaLnBrk="1" hangingPunct="1">
              <a:buFont typeface="Arial" charset="0"/>
              <a:buNone/>
              <a:defRPr/>
            </a:pPr>
            <a:endParaRPr lang="kk-KZ" sz="1400" dirty="0" smtClean="0">
              <a:latin typeface="Times New Roman" pitchFamily="18" charset="0"/>
              <a:cs typeface="Times New Roman" pitchFamily="18" charset="0"/>
            </a:endParaRPr>
          </a:p>
        </p:txBody>
      </p:sp>
      <p:sp>
        <p:nvSpPr>
          <p:cNvPr id="5" name="6-конечная звезда 4"/>
          <p:cNvSpPr/>
          <p:nvPr/>
        </p:nvSpPr>
        <p:spPr>
          <a:xfrm>
            <a:off x="0" y="1571625"/>
            <a:ext cx="1143000" cy="1214438"/>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1</a:t>
            </a:r>
            <a:endParaRPr lang="ru-RU" sz="5400" b="1" dirty="0">
              <a:solidFill>
                <a:srgbClr val="0000FF"/>
              </a:solidFill>
              <a:latin typeface="Times New Roman" pitchFamily="18" charset="0"/>
              <a:cs typeface="Times New Roman" pitchFamily="18" charset="0"/>
            </a:endParaRPr>
          </a:p>
        </p:txBody>
      </p:sp>
      <p:sp>
        <p:nvSpPr>
          <p:cNvPr id="6" name="Содержимое 2"/>
          <p:cNvSpPr txBox="1">
            <a:spLocks/>
          </p:cNvSpPr>
          <p:nvPr/>
        </p:nvSpPr>
        <p:spPr bwMode="auto">
          <a:xfrm>
            <a:off x="285750" y="5786438"/>
            <a:ext cx="6357938" cy="2890837"/>
          </a:xfrm>
          <a:prstGeom prst="rect">
            <a:avLst/>
          </a:prstGeom>
          <a:gradFill flip="none" rotWithShape="1">
            <a:gsLst>
              <a:gs pos="0">
                <a:srgbClr val="FFFF00"/>
              </a:gs>
              <a:gs pos="99000">
                <a:schemeClr val="bg1"/>
              </a:gs>
            </a:gsLst>
            <a:path path="shape">
              <a:fillToRect l="50000" t="50000" r="50000" b="50000"/>
            </a:path>
            <a:tileRect/>
          </a:gradFill>
          <a:ln w="9525">
            <a:noFill/>
            <a:miter lim="800000"/>
            <a:headEnd/>
            <a:tailEnd/>
          </a:ln>
        </p:spPr>
        <p:txBody>
          <a:bodyPr/>
          <a:lstStyle/>
          <a:p>
            <a:pPr marL="342900" indent="-342900" algn="ctr">
              <a:spcBef>
                <a:spcPct val="20000"/>
              </a:spcBef>
              <a:buFont typeface="Arial" charset="0"/>
              <a:buChar char="•"/>
              <a:defRPr/>
            </a:pPr>
            <a:r>
              <a:rPr lang="kk-KZ" sz="2000" dirty="0">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Ресурстық әлеуетті одан</a:t>
            </a:r>
            <a:r>
              <a:rPr lang="ru-RU" sz="1600" b="1"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әрі дамыту</a:t>
            </a:r>
            <a:r>
              <a:rPr lang="ru-RU" sz="1600" b="1" dirty="0">
                <a:solidFill>
                  <a:srgbClr val="0000FF"/>
                </a:solidFill>
                <a:latin typeface="Times New Roman" pitchFamily="18" charset="0"/>
                <a:cs typeface="Times New Roman" pitchFamily="18" charset="0"/>
              </a:rPr>
              <a:t>.</a:t>
            </a:r>
            <a:endParaRPr lang="ru-RU" sz="1600" dirty="0">
              <a:solidFill>
                <a:srgbClr val="0000FF"/>
              </a:solidFill>
              <a:latin typeface="Times New Roman" pitchFamily="18" charset="0"/>
              <a:cs typeface="Times New Roman" pitchFamily="18" charset="0"/>
            </a:endParaRPr>
          </a:p>
          <a:p>
            <a:pPr>
              <a:defRPr/>
            </a:pPr>
            <a:r>
              <a:rPr lang="ru-RU" sz="1400" dirty="0" err="1">
                <a:latin typeface="Times New Roman" pitchFamily="18" charset="0"/>
                <a:cs typeface="Times New Roman" pitchFamily="18" charset="0"/>
              </a:rPr>
              <a:t>Кешенді</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ақпараттық-технологиялық платформаларды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белсенді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түрде енгізу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қажет.</a:t>
            </a:r>
            <a:endParaRPr lang="ru-RU" sz="1400" dirty="0">
              <a:latin typeface="Times New Roman" pitchFamily="18" charset="0"/>
              <a:cs typeface="Times New Roman" pitchFamily="18" charset="0"/>
            </a:endParaRPr>
          </a:p>
          <a:p>
            <a:pPr>
              <a:defRPr/>
            </a:pPr>
            <a:r>
              <a:rPr lang="ru-RU" sz="1400" b="1" dirty="0" err="1">
                <a:latin typeface="Times New Roman" pitchFamily="18" charset="0"/>
                <a:cs typeface="Times New Roman" pitchFamily="18" charset="0"/>
              </a:rPr>
              <a:t>Кәсіпорындардың </a:t>
            </a:r>
            <a:r>
              <a:rPr lang="ru-RU" sz="1400" b="1" dirty="0">
                <a:latin typeface="Times New Roman" pitchFamily="18" charset="0"/>
                <a:cs typeface="Times New Roman" pitchFamily="18" charset="0"/>
              </a:rPr>
              <a:t>энергия </a:t>
            </a:r>
            <a:r>
              <a:rPr lang="ru-RU" sz="1400" b="1" dirty="0" err="1">
                <a:latin typeface="Times New Roman" pitchFamily="18" charset="0"/>
                <a:cs typeface="Times New Roman" pitchFamily="18" charset="0"/>
              </a:rPr>
              <a:t>тиімділігі</a:t>
            </a:r>
            <a:r>
              <a:rPr lang="ru-RU" sz="1400" b="1" dirty="0">
                <a:latin typeface="Times New Roman" pitchFamily="18" charset="0"/>
                <a:cs typeface="Times New Roman" pitchFamily="18" charset="0"/>
              </a:rPr>
              <a:t> мен энергия </a:t>
            </a:r>
            <a:r>
              <a:rPr lang="ru-RU" sz="1400" b="1" dirty="0" err="1">
                <a:latin typeface="Times New Roman" pitchFamily="18" charset="0"/>
                <a:cs typeface="Times New Roman" pitchFamily="18" charset="0"/>
              </a:rPr>
              <a:t>үнемдеуге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сондай-ақ энергия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өндірушілердің өз жұмыстарының</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экологиялық тазалығы</a:t>
            </a:r>
            <a:r>
              <a:rPr lang="ru-RU" sz="1400" dirty="0">
                <a:latin typeface="Times New Roman" pitchFamily="18" charset="0"/>
                <a:cs typeface="Times New Roman" pitchFamily="18" charset="0"/>
              </a:rPr>
              <a:t> мен </a:t>
            </a:r>
            <a:r>
              <a:rPr lang="ru-RU" sz="1400" dirty="0" err="1">
                <a:latin typeface="Times New Roman" pitchFamily="18" charset="0"/>
                <a:cs typeface="Times New Roman" pitchFamily="18" charset="0"/>
              </a:rPr>
              <a:t>тиімділігіне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қойылатын талаптарды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арттыру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керек</a:t>
            </a:r>
            <a:r>
              <a:rPr lang="ru-RU" sz="1400" dirty="0">
                <a:latin typeface="Times New Roman" pitchFamily="18" charset="0"/>
                <a:cs typeface="Times New Roman" pitchFamily="18" charset="0"/>
              </a:rPr>
              <a:t>.</a:t>
            </a:r>
          </a:p>
          <a:p>
            <a:pPr>
              <a:defRPr/>
            </a:pPr>
            <a:r>
              <a:rPr lang="ru-RU" sz="1400" dirty="0" err="1">
                <a:latin typeface="Times New Roman" pitchFamily="18" charset="0"/>
                <a:cs typeface="Times New Roman" pitchFamily="18" charset="0"/>
              </a:rPr>
              <a:t>Астанада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өткен </a:t>
            </a:r>
            <a:r>
              <a:rPr lang="ru-RU" sz="1400" b="1" dirty="0">
                <a:latin typeface="Times New Roman" pitchFamily="18" charset="0"/>
                <a:cs typeface="Times New Roman" pitchFamily="18" charset="0"/>
              </a:rPr>
              <a:t>ЭКСПО-2017 </a:t>
            </a:r>
            <a:r>
              <a:rPr lang="ru-RU" sz="1400" b="1" dirty="0" err="1">
                <a:latin typeface="Times New Roman" pitchFamily="18" charset="0"/>
                <a:cs typeface="Times New Roman" pitchFamily="18" charset="0"/>
              </a:rPr>
              <a:t>көрмесі баламалы</a:t>
            </a:r>
            <a:r>
              <a:rPr lang="ru-RU" sz="1400" b="1" dirty="0">
                <a:latin typeface="Times New Roman" pitchFamily="18" charset="0"/>
                <a:cs typeface="Times New Roman" pitchFamily="18" charset="0"/>
              </a:rPr>
              <a:t>, «таза» энергия </a:t>
            </a:r>
            <a:r>
              <a:rPr lang="ru-RU" sz="1400" b="1" dirty="0" err="1">
                <a:latin typeface="Times New Roman" pitchFamily="18" charset="0"/>
                <a:cs typeface="Times New Roman" pitchFamily="18" charset="0"/>
              </a:rPr>
              <a:t>саласындағы дамудың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қаншалықты қарқынды екенін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көрсетті</a:t>
            </a:r>
            <a:r>
              <a:rPr lang="ru-RU" sz="1400" dirty="0">
                <a:latin typeface="Times New Roman" pitchFamily="18" charset="0"/>
                <a:cs typeface="Times New Roman" pitchFamily="18" charset="0"/>
              </a:rPr>
              <a:t>.</a:t>
            </a:r>
          </a:p>
          <a:p>
            <a:pPr>
              <a:defRPr/>
            </a:pPr>
            <a:r>
              <a:rPr lang="ru-RU" sz="1400" dirty="0" err="1">
                <a:latin typeface="Times New Roman" pitchFamily="18" charset="0"/>
                <a:cs typeface="Times New Roman" pitchFamily="18" charset="0"/>
              </a:rPr>
              <a:t>Бүгінде әлем бойынша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өндірілетін электр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энергиясының </a:t>
            </a:r>
            <a:r>
              <a:rPr lang="ru-RU" sz="1400" b="1" dirty="0" err="1">
                <a:latin typeface="Times New Roman" pitchFamily="18" charset="0"/>
                <a:cs typeface="Times New Roman" pitchFamily="18" charset="0"/>
              </a:rPr>
              <a:t>төрттен бірі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жаңартылатын </a:t>
            </a:r>
            <a:r>
              <a:rPr lang="ru-RU" sz="1400" b="1" dirty="0">
                <a:latin typeface="Times New Roman" pitchFamily="18" charset="0"/>
                <a:cs typeface="Times New Roman" pitchFamily="18" charset="0"/>
              </a:rPr>
              <a:t>энергия </a:t>
            </a:r>
            <a:r>
              <a:rPr lang="ru-RU" sz="1400" b="1" dirty="0" err="1">
                <a:latin typeface="Times New Roman" pitchFamily="18" charset="0"/>
                <a:cs typeface="Times New Roman" pitchFamily="18" charset="0"/>
              </a:rPr>
              <a:t>көздеріне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тиесілі</a:t>
            </a:r>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2030 </a:t>
            </a:r>
            <a:r>
              <a:rPr lang="ru-RU" sz="1400" b="1" dirty="0" err="1">
                <a:latin typeface="Times New Roman" pitchFamily="18" charset="0"/>
                <a:cs typeface="Times New Roman" pitchFamily="18" charset="0"/>
              </a:rPr>
              <a:t>жылға қарай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Қазақстандағы</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баламалы</a:t>
            </a:r>
            <a:r>
              <a:rPr lang="ru-RU" sz="1400" b="1" dirty="0">
                <a:latin typeface="Times New Roman" pitchFamily="18" charset="0"/>
                <a:cs typeface="Times New Roman" pitchFamily="18" charset="0"/>
              </a:rPr>
              <a:t> энергия</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үлесін</a:t>
            </a:r>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30 </a:t>
            </a:r>
            <a:r>
              <a:rPr lang="ru-RU" sz="1400" b="1" dirty="0" err="1">
                <a:latin typeface="Times New Roman" pitchFamily="18" charset="0"/>
                <a:cs typeface="Times New Roman" pitchFamily="18" charset="0"/>
              </a:rPr>
              <a:t>процентке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жеткізу</a:t>
            </a:r>
            <a:r>
              <a:rPr lang="ru-RU" sz="1400" dirty="0">
                <a:latin typeface="Times New Roman" pitchFamily="18" charset="0"/>
                <a:cs typeface="Times New Roman" pitchFamily="18" charset="0"/>
              </a:rPr>
              <a:t> </a:t>
            </a:r>
          </a:p>
          <a:p>
            <a:pPr marL="342900" indent="-342900">
              <a:spcBef>
                <a:spcPct val="20000"/>
              </a:spcBef>
              <a:defRPr/>
            </a:pPr>
            <a:r>
              <a:rPr lang="ru-RU" sz="1400" b="1" dirty="0" err="1">
                <a:latin typeface="Times New Roman" pitchFamily="18" charset="0"/>
                <a:cs typeface="Times New Roman" pitchFamily="18" charset="0"/>
              </a:rPr>
              <a:t>Экологиялық кодекске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өзгерістер енгізуді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талап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етеді</a:t>
            </a:r>
            <a:r>
              <a:rPr lang="ru-RU" sz="1400" dirty="0">
                <a:latin typeface="Times New Roman" pitchFamily="18" charset="0"/>
                <a:cs typeface="Times New Roman" pitchFamily="18" charset="0"/>
              </a:rPr>
              <a:t>.</a:t>
            </a:r>
          </a:p>
          <a:p>
            <a:pPr marL="342900" indent="-342900">
              <a:spcBef>
                <a:spcPct val="20000"/>
              </a:spcBef>
              <a:buFont typeface="Arial" charset="0"/>
              <a:buNone/>
              <a:defRPr/>
            </a:pPr>
            <a:endParaRPr lang="kk-KZ" sz="2000" dirty="0">
              <a:latin typeface="Times New Roman" pitchFamily="18" charset="0"/>
              <a:cs typeface="Times New Roman" pitchFamily="18" charset="0"/>
            </a:endParaRPr>
          </a:p>
        </p:txBody>
      </p:sp>
      <p:sp>
        <p:nvSpPr>
          <p:cNvPr id="7" name="6-конечная звезда 6"/>
          <p:cNvSpPr/>
          <p:nvPr/>
        </p:nvSpPr>
        <p:spPr>
          <a:xfrm>
            <a:off x="0" y="4857750"/>
            <a:ext cx="1143000" cy="1214438"/>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2</a:t>
            </a:r>
            <a:endParaRPr lang="ru-RU" sz="5400" b="1" dirty="0">
              <a:solidFill>
                <a:srgbClr val="0000FF"/>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одержимое 2"/>
          <p:cNvSpPr>
            <a:spLocks noGrp="1"/>
          </p:cNvSpPr>
          <p:nvPr>
            <p:ph idx="1"/>
          </p:nvPr>
        </p:nvSpPr>
        <p:spPr>
          <a:xfrm>
            <a:off x="214313" y="1571625"/>
            <a:ext cx="6429375" cy="3786188"/>
          </a:xfrm>
          <a:gradFill flip="none" rotWithShape="1">
            <a:gsLst>
              <a:gs pos="0">
                <a:srgbClr val="FFFF00"/>
              </a:gs>
              <a:gs pos="99000">
                <a:schemeClr val="bg1"/>
              </a:gs>
            </a:gsLst>
            <a:path path="shape">
              <a:fillToRect l="50000" t="50000" r="50000" b="50000"/>
            </a:path>
            <a:tileRect/>
          </a:gradFill>
        </p:spPr>
        <p:txBody>
          <a:bodyPr/>
          <a:lstStyle/>
          <a:p>
            <a:pPr algn="ctr" eaLnBrk="1" hangingPunct="1">
              <a:defRPr/>
            </a:pPr>
            <a:r>
              <a:rPr lang="kk-KZ" sz="2000" dirty="0" smtClean="0">
                <a:latin typeface="Times New Roman" pitchFamily="18" charset="0"/>
                <a:cs typeface="Times New Roman" pitchFamily="18" charset="0"/>
              </a:rPr>
              <a:t> </a:t>
            </a:r>
            <a:r>
              <a:rPr lang="ru-RU" sz="1600" b="1" dirty="0" err="1" smtClean="0">
                <a:solidFill>
                  <a:srgbClr val="0000FF"/>
                </a:solidFill>
                <a:latin typeface="Times New Roman" pitchFamily="18" charset="0"/>
                <a:cs typeface="Times New Roman" pitchFamily="18" charset="0"/>
              </a:rPr>
              <a:t>«Ақылды технологиялар</a:t>
            </a:r>
            <a:r>
              <a:rPr lang="ru-RU" sz="1600" b="1" dirty="0" smtClean="0">
                <a:solidFill>
                  <a:srgbClr val="0000FF"/>
                </a:solidFill>
                <a:latin typeface="Times New Roman" pitchFamily="18" charset="0"/>
                <a:cs typeface="Times New Roman" pitchFamily="18" charset="0"/>
              </a:rPr>
              <a:t>» – </a:t>
            </a:r>
            <a:r>
              <a:rPr lang="ru-RU" sz="1600" b="1" dirty="0" err="1" smtClean="0">
                <a:solidFill>
                  <a:srgbClr val="0000FF"/>
                </a:solidFill>
                <a:latin typeface="Times New Roman" pitchFamily="18" charset="0"/>
                <a:cs typeface="Times New Roman" pitchFamily="18" charset="0"/>
              </a:rPr>
              <a:t>агроөнеркәсіп кешенін</a:t>
            </a:r>
            <a:r>
              <a:rPr lang="ru-RU" sz="1600" b="1" dirty="0" smtClean="0">
                <a:solidFill>
                  <a:srgbClr val="0000FF"/>
                </a:solidFill>
                <a:latin typeface="Times New Roman" pitchFamily="18" charset="0"/>
                <a:cs typeface="Times New Roman" pitchFamily="18" charset="0"/>
              </a:rPr>
              <a:t> </a:t>
            </a:r>
            <a:r>
              <a:rPr lang="ru-RU" sz="1600" b="1" dirty="0" err="1" smtClean="0">
                <a:solidFill>
                  <a:srgbClr val="0000FF"/>
                </a:solidFill>
                <a:latin typeface="Times New Roman" pitchFamily="18" charset="0"/>
                <a:cs typeface="Times New Roman" pitchFamily="18" charset="0"/>
              </a:rPr>
              <a:t>қарқынды дамыту</a:t>
            </a:r>
            <a:r>
              <a:rPr lang="ru-RU" sz="1600" b="1" dirty="0" smtClean="0">
                <a:solidFill>
                  <a:srgbClr val="0000FF"/>
                </a:solidFill>
                <a:latin typeface="Times New Roman" pitchFamily="18" charset="0"/>
                <a:cs typeface="Times New Roman" pitchFamily="18" charset="0"/>
              </a:rPr>
              <a:t> </a:t>
            </a:r>
            <a:r>
              <a:rPr lang="ru-RU" sz="1600" b="1" dirty="0" err="1" smtClean="0">
                <a:solidFill>
                  <a:srgbClr val="0000FF"/>
                </a:solidFill>
                <a:latin typeface="Times New Roman" pitchFamily="18" charset="0"/>
                <a:cs typeface="Times New Roman" pitchFamily="18" charset="0"/>
              </a:rPr>
              <a:t>мүмкіндігі.</a:t>
            </a:r>
            <a:endParaRPr lang="ru-RU" sz="1600" b="1" dirty="0" smtClean="0">
              <a:solidFill>
                <a:srgbClr val="0000FF"/>
              </a:solidFill>
              <a:latin typeface="Times New Roman" pitchFamily="18" charset="0"/>
              <a:cs typeface="Times New Roman" pitchFamily="18" charset="0"/>
            </a:endParaRPr>
          </a:p>
          <a:p>
            <a:pPr algn="ctr" eaLnBrk="1" hangingPunct="1">
              <a:buFont typeface="Arial" charset="0"/>
              <a:buNone/>
              <a:defRPr/>
            </a:pPr>
            <a:r>
              <a:rPr lang="ru-RU" sz="1400" b="1" dirty="0" err="1" smtClean="0">
                <a:latin typeface="Times New Roman" pitchFamily="18" charset="0"/>
                <a:cs typeface="Times New Roman" pitchFamily="18" charset="0"/>
              </a:rPr>
              <a:t>Аграрлық ғылымды дамыту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мәселесі басты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назарда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болуға тиіс</a:t>
            </a:r>
            <a:r>
              <a:rPr lang="ru-RU" sz="1400" dirty="0" smtClean="0">
                <a:latin typeface="Times New Roman" pitchFamily="18" charset="0"/>
                <a:cs typeface="Times New Roman" pitchFamily="18" charset="0"/>
              </a:rPr>
              <a:t>.</a:t>
            </a:r>
          </a:p>
          <a:p>
            <a:pPr>
              <a:buFont typeface="Arial" charset="0"/>
              <a:buNone/>
              <a:defRPr/>
            </a:pPr>
            <a:r>
              <a:rPr lang="ru-RU" sz="1400" b="1" dirty="0" err="1" smtClean="0">
                <a:latin typeface="Times New Roman" pitchFamily="18" charset="0"/>
                <a:cs typeface="Times New Roman" pitchFamily="18" charset="0"/>
              </a:rPr>
              <a:t>аграрлық университеттердің</a:t>
            </a:r>
            <a:r>
              <a:rPr lang="ru-RU" sz="1400" dirty="0" err="1" smtClean="0">
                <a:latin typeface="Times New Roman" pitchFamily="18" charset="0"/>
                <a:cs typeface="Times New Roman" pitchFamily="18" charset="0"/>
              </a:rPr>
              <a:t> рөлін қайта қарау керек</a:t>
            </a:r>
            <a:r>
              <a:rPr lang="ru-RU" sz="1400" dirty="0" smtClean="0">
                <a:latin typeface="Times New Roman" pitchFamily="18" charset="0"/>
                <a:cs typeface="Times New Roman" pitchFamily="18" charset="0"/>
              </a:rPr>
              <a:t>.</a:t>
            </a:r>
          </a:p>
          <a:p>
            <a:pPr>
              <a:buFont typeface="Arial" charset="0"/>
              <a:buNone/>
              <a:defRPr/>
            </a:pPr>
            <a:r>
              <a:rPr lang="ru-RU" sz="1400" dirty="0" err="1" smtClean="0">
                <a:latin typeface="Times New Roman" pitchFamily="18" charset="0"/>
                <a:cs typeface="Times New Roman" pitchFamily="18" charset="0"/>
              </a:rPr>
              <a:t>Олар</a:t>
            </a:r>
            <a:r>
              <a:rPr lang="ru-RU" sz="1400" dirty="0" smtClean="0">
                <a:latin typeface="Times New Roman" pitchFamily="18" charset="0"/>
                <a:cs typeface="Times New Roman" pitchFamily="18" charset="0"/>
              </a:rPr>
              <a:t> диплом </a:t>
            </a:r>
            <a:r>
              <a:rPr lang="ru-RU" sz="1400" dirty="0" err="1" smtClean="0">
                <a:latin typeface="Times New Roman" pitchFamily="18" charset="0"/>
                <a:cs typeface="Times New Roman" pitchFamily="18" charset="0"/>
              </a:rPr>
              <a:t>беріп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қана қоймай</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ауыл</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шаруашылығы кешенінде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нақты жұмыс істейтін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немесе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ғылыммен айналысатын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мамандарды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дайындауға тиіс</a:t>
            </a:r>
            <a:r>
              <a:rPr lang="ru-RU" sz="1400" dirty="0" smtClean="0">
                <a:latin typeface="Times New Roman" pitchFamily="18" charset="0"/>
                <a:cs typeface="Times New Roman" pitchFamily="18" charset="0"/>
              </a:rPr>
              <a:t>.</a:t>
            </a:r>
          </a:p>
          <a:p>
            <a:pPr>
              <a:buFont typeface="Arial" charset="0"/>
              <a:buNone/>
              <a:defRPr/>
            </a:pPr>
            <a:r>
              <a:rPr lang="ru-RU" sz="1400" dirty="0" err="1" smtClean="0">
                <a:latin typeface="Times New Roman" pitchFamily="18" charset="0"/>
                <a:cs typeface="Times New Roman" pitchFamily="18" charset="0"/>
              </a:rPr>
              <a:t>Бұл жоғары оқу орындарынан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оқу бағдарламаларын</a:t>
            </a:r>
            <a:r>
              <a:rPr lang="ru-RU" sz="1400" dirty="0" err="1" smtClean="0">
                <a:latin typeface="Times New Roman" pitchFamily="18" charset="0"/>
                <a:cs typeface="Times New Roman" pitchFamily="18" charset="0"/>
              </a:rPr>
              <a:t> жаңартып, агроөнеркәсіп кешеніндегі</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озық білім</a:t>
            </a:r>
            <a:r>
              <a:rPr lang="ru-RU" sz="1400" dirty="0" err="1" smtClean="0">
                <a:latin typeface="Times New Roman" pitchFamily="18" charset="0"/>
                <a:cs typeface="Times New Roman" pitchFamily="18" charset="0"/>
              </a:rPr>
              <a:t>мен</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үздік тәжірибені тарататын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орталықтарға</a:t>
            </a:r>
            <a:r>
              <a:rPr lang="ru-RU" sz="1400" dirty="0" err="1" smtClean="0">
                <a:latin typeface="Times New Roman" pitchFamily="18" charset="0"/>
                <a:cs typeface="Times New Roman" pitchFamily="18" charset="0"/>
              </a:rPr>
              <a:t> айналу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талап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етіледі</a:t>
            </a:r>
            <a:r>
              <a:rPr lang="ru-RU" sz="1400" dirty="0" smtClean="0">
                <a:latin typeface="Times New Roman" pitchFamily="18" charset="0"/>
                <a:cs typeface="Times New Roman" pitchFamily="18" charset="0"/>
              </a:rPr>
              <a:t>.</a:t>
            </a:r>
          </a:p>
          <a:p>
            <a:pPr>
              <a:buFont typeface="Arial" charset="0"/>
              <a:buNone/>
              <a:defRPr/>
            </a:pPr>
            <a:r>
              <a:rPr lang="ru-RU" sz="1400" dirty="0" err="1" smtClean="0">
                <a:latin typeface="Times New Roman" pitchFamily="18" charset="0"/>
                <a:cs typeface="Times New Roman" pitchFamily="18" charset="0"/>
              </a:rPr>
              <a:t>Мысалы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егін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егу</a:t>
            </a:r>
            <a:r>
              <a:rPr lang="ru-RU" sz="1400" dirty="0" smtClean="0">
                <a:latin typeface="Times New Roman" pitchFamily="18" charset="0"/>
                <a:cs typeface="Times New Roman" pitchFamily="18" charset="0"/>
              </a:rPr>
              <a:t> мен </a:t>
            </a:r>
            <a:r>
              <a:rPr lang="ru-RU" sz="1400" dirty="0" err="1" smtClean="0">
                <a:latin typeface="Times New Roman" pitchFamily="18" charset="0"/>
                <a:cs typeface="Times New Roman" pitchFamily="18" charset="0"/>
              </a:rPr>
              <a:t>астық жинаудың оңтайлы уақытын болжамдаудың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ақылды суарудың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минералды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тыңайтқыш себудің</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зиянкестермен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және арамшөппен күресудің</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интеллектуалды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жүйелері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арқылы</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өнімділікті бірнеше</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есе</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арттыруға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болады</a:t>
            </a:r>
            <a:r>
              <a:rPr lang="ru-RU" sz="1400" dirty="0" smtClean="0">
                <a:latin typeface="Times New Roman" pitchFamily="18" charset="0"/>
                <a:cs typeface="Times New Roman" pitchFamily="18" charset="0"/>
              </a:rPr>
              <a:t>.</a:t>
            </a:r>
          </a:p>
          <a:p>
            <a:pPr>
              <a:buFont typeface="Arial" charset="0"/>
              <a:buNone/>
              <a:defRPr/>
            </a:pPr>
            <a:r>
              <a:rPr lang="ru-RU" sz="1400" b="1" dirty="0" err="1" smtClean="0">
                <a:latin typeface="Times New Roman" pitchFamily="18" charset="0"/>
                <a:cs typeface="Times New Roman" pitchFamily="18" charset="0"/>
              </a:rPr>
              <a:t>Жүргізушісі жоқ </a:t>
            </a:r>
            <a:r>
              <a:rPr lang="ru-RU" sz="1400" b="1" dirty="0" smtClean="0">
                <a:latin typeface="Times New Roman" pitchFamily="18" charset="0"/>
                <a:cs typeface="Times New Roman" pitchFamily="18" charset="0"/>
              </a:rPr>
              <a:t>техника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адами</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факторды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азайтып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егіншіліктің өзіндік құнын айтарлықтай төмендетуге мүмкіндік береді</a:t>
            </a:r>
            <a:r>
              <a:rPr lang="ru-RU" sz="1400" dirty="0" smtClean="0">
                <a:latin typeface="Times New Roman" pitchFamily="18" charset="0"/>
                <a:cs typeface="Times New Roman" pitchFamily="18" charset="0"/>
              </a:rPr>
              <a:t>.</a:t>
            </a:r>
          </a:p>
          <a:p>
            <a:pPr algn="ctr" eaLnBrk="1" hangingPunct="1">
              <a:defRPr/>
            </a:pPr>
            <a:endParaRPr lang="ru-RU" sz="1600" dirty="0" smtClean="0">
              <a:solidFill>
                <a:srgbClr val="0000FF"/>
              </a:solidFill>
              <a:latin typeface="Times New Roman" pitchFamily="18" charset="0"/>
              <a:cs typeface="Times New Roman" pitchFamily="18" charset="0"/>
            </a:endParaRPr>
          </a:p>
          <a:p>
            <a:pPr eaLnBrk="1" hangingPunct="1">
              <a:buFont typeface="Arial" charset="0"/>
              <a:buNone/>
              <a:defRPr/>
            </a:pPr>
            <a:endParaRPr lang="kk-KZ" sz="1400" dirty="0" smtClean="0">
              <a:latin typeface="Times New Roman" pitchFamily="18" charset="0"/>
              <a:cs typeface="Times New Roman" pitchFamily="18" charset="0"/>
            </a:endParaRPr>
          </a:p>
        </p:txBody>
      </p:sp>
      <p:sp>
        <p:nvSpPr>
          <p:cNvPr id="11" name="Заголовок 1"/>
          <p:cNvSpPr>
            <a:spLocks noGrp="1"/>
          </p:cNvSpPr>
          <p:nvPr>
            <p:ph type="title"/>
          </p:nvPr>
        </p:nvSpPr>
        <p:spPr>
          <a:xfrm>
            <a:off x="342900" y="71438"/>
            <a:ext cx="6229350" cy="1143000"/>
          </a:xfrm>
        </p:spPr>
        <p:style>
          <a:lnRef idx="1">
            <a:schemeClr val="accent3"/>
          </a:lnRef>
          <a:fillRef idx="2">
            <a:schemeClr val="accent3"/>
          </a:fillRef>
          <a:effectRef idx="1">
            <a:schemeClr val="accent3"/>
          </a:effectRef>
          <a:fontRef idx="minor">
            <a:schemeClr val="dk1"/>
          </a:fontRef>
        </p:style>
        <p:txBody>
          <a:bodyPr rtlCol="0">
            <a:noAutofit/>
          </a:bodyPr>
          <a:lstStyle/>
          <a:p>
            <a:pPr>
              <a:defRPr/>
            </a:pPr>
            <a:r>
              <a:rPr lang="kk-KZ" sz="1600" dirty="0" smtClean="0">
                <a:latin typeface="Times New Roman" pitchFamily="18" charset="0"/>
                <a:cs typeface="Times New Roman" pitchFamily="18" charset="0"/>
              </a:rPr>
              <a:t/>
            </a:r>
            <a:br>
              <a:rPr lang="kk-KZ" sz="1600" dirty="0" smtClean="0">
                <a:latin typeface="Times New Roman" pitchFamily="18" charset="0"/>
                <a:cs typeface="Times New Roman" pitchFamily="18" charset="0"/>
              </a:rPr>
            </a:br>
            <a:r>
              <a:rPr lang="ru-RU" sz="2000" dirty="0" smtClean="0"/>
              <a:t> </a:t>
            </a:r>
            <a:br>
              <a:rPr lang="ru-RU" sz="2000" dirty="0" smtClean="0"/>
            </a:br>
            <a:r>
              <a:rPr lang="ru-RU" sz="1600" dirty="0" err="1" smtClean="0">
                <a:latin typeface="Times New Roman" pitchFamily="18" charset="0"/>
                <a:cs typeface="Times New Roman" pitchFamily="18" charset="0"/>
              </a:rPr>
              <a:t>Еліміз</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әлемдік дағдарыстың қолайсыз салдарын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еңсеріп, </a:t>
            </a:r>
            <a:r>
              <a:rPr lang="ru-RU" sz="1600" b="1" dirty="0" err="1" smtClean="0">
                <a:latin typeface="Times New Roman" pitchFamily="18" charset="0"/>
                <a:cs typeface="Times New Roman" pitchFamily="18" charset="0"/>
              </a:rPr>
              <a:t>сенімді</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өсу жолына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қайта түсті.</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Жыл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қорытындысы бойынша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ішкі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жалпы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өнімнің өсуі </a:t>
            </a:r>
            <a:r>
              <a:rPr lang="ru-RU" sz="1600" b="1" dirty="0" smtClean="0">
                <a:latin typeface="Times New Roman" pitchFamily="18" charset="0"/>
                <a:cs typeface="Times New Roman" pitchFamily="18" charset="0"/>
              </a:rPr>
              <a:t>4 процент</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болып</a:t>
            </a:r>
            <a:r>
              <a:rPr lang="ru-RU" sz="1600" dirty="0" smtClean="0">
                <a:latin typeface="Times New Roman" pitchFamily="18" charset="0"/>
                <a:cs typeface="Times New Roman" pitchFamily="18" charset="0"/>
              </a:rPr>
              <a:t>, ал </a:t>
            </a:r>
            <a:r>
              <a:rPr lang="ru-RU" sz="1600" dirty="0" err="1" smtClean="0">
                <a:latin typeface="Times New Roman" pitchFamily="18" charset="0"/>
                <a:cs typeface="Times New Roman" pitchFamily="18" charset="0"/>
              </a:rPr>
              <a:t>өнеркәсіптік өнімнің өсуі</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7 </a:t>
            </a:r>
            <a:r>
              <a:rPr lang="ru-RU" sz="1600" b="1" dirty="0" err="1" smtClean="0">
                <a:latin typeface="Times New Roman" pitchFamily="18" charset="0"/>
                <a:cs typeface="Times New Roman" pitchFamily="18" charset="0"/>
              </a:rPr>
              <a:t>проценттен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асты</a:t>
            </a:r>
            <a:r>
              <a:rPr lang="ru-RU" sz="1600" dirty="0" smtClean="0">
                <a:latin typeface="Times New Roman" pitchFamily="18" charset="0"/>
                <a:cs typeface="Times New Roman" pitchFamily="18" charset="0"/>
              </a:rPr>
              <a:t>.</a:t>
            </a:r>
            <a:r>
              <a:rPr lang="ru-RU" sz="2000" dirty="0" smtClean="0"/>
              <a:t/>
            </a:r>
            <a:br>
              <a:rPr lang="ru-RU" sz="2000" dirty="0" smtClean="0"/>
            </a:br>
            <a:r>
              <a:rPr lang="ru-RU" sz="2000" dirty="0" smtClean="0"/>
              <a:t/>
            </a:r>
            <a:br>
              <a:rPr lang="ru-RU" sz="2000" dirty="0" smtClean="0"/>
            </a:br>
            <a:endParaRPr lang="kk-KZ" sz="2000" dirty="0" smtClean="0">
              <a:solidFill>
                <a:srgbClr val="FF0000"/>
              </a:solidFill>
              <a:latin typeface="Times New Roman" pitchFamily="18" charset="0"/>
              <a:cs typeface="Times New Roman" pitchFamily="18" charset="0"/>
            </a:endParaRPr>
          </a:p>
        </p:txBody>
      </p:sp>
      <p:sp>
        <p:nvSpPr>
          <p:cNvPr id="13" name="Содержимое 2"/>
          <p:cNvSpPr txBox="1">
            <a:spLocks/>
          </p:cNvSpPr>
          <p:nvPr/>
        </p:nvSpPr>
        <p:spPr bwMode="auto">
          <a:xfrm>
            <a:off x="285750" y="5786438"/>
            <a:ext cx="6357938" cy="3071812"/>
          </a:xfrm>
          <a:prstGeom prst="rect">
            <a:avLst/>
          </a:prstGeom>
          <a:gradFill flip="none" rotWithShape="1">
            <a:gsLst>
              <a:gs pos="0">
                <a:srgbClr val="FFFF00"/>
              </a:gs>
              <a:gs pos="99000">
                <a:schemeClr val="bg1"/>
              </a:gs>
            </a:gsLst>
            <a:path path="shape">
              <a:fillToRect l="50000" t="50000" r="50000" b="50000"/>
            </a:path>
            <a:tileRect/>
          </a:gradFill>
          <a:ln w="9525">
            <a:noFill/>
            <a:miter lim="800000"/>
            <a:headEnd/>
            <a:tailEnd/>
          </a:ln>
        </p:spPr>
        <p:txBody>
          <a:bodyPr/>
          <a:lstStyle/>
          <a:p>
            <a:pPr marL="342900" indent="-342900" algn="ctr">
              <a:spcBef>
                <a:spcPct val="20000"/>
              </a:spcBef>
              <a:buFont typeface="Arial" charset="0"/>
              <a:buChar char="•"/>
              <a:defRPr/>
            </a:pPr>
            <a:r>
              <a:rPr lang="kk-KZ" sz="2000" dirty="0">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Көлік-логистика инфрақұрылымының тиімділігін</a:t>
            </a:r>
            <a:r>
              <a:rPr lang="ru-RU" sz="1600" b="1"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арттыру</a:t>
            </a:r>
            <a:r>
              <a:rPr lang="ru-RU" sz="1600" b="1" dirty="0">
                <a:solidFill>
                  <a:srgbClr val="0000FF"/>
                </a:solidFill>
                <a:latin typeface="Times New Roman" pitchFamily="18" charset="0"/>
                <a:cs typeface="Times New Roman" pitchFamily="18" charset="0"/>
              </a:rPr>
              <a:t>.</a:t>
            </a:r>
            <a:endParaRPr lang="ru-RU" sz="1600" dirty="0">
              <a:solidFill>
                <a:srgbClr val="0000FF"/>
              </a:solidFill>
              <a:latin typeface="Times New Roman" pitchFamily="18" charset="0"/>
              <a:cs typeface="Times New Roman" pitchFamily="18" charset="0"/>
            </a:endParaRPr>
          </a:p>
          <a:p>
            <a:pPr algn="just">
              <a:defRPr/>
            </a:pPr>
            <a:r>
              <a:rPr lang="ru-RU" sz="1400" dirty="0" err="1">
                <a:latin typeface="Times New Roman" pitchFamily="18" charset="0"/>
                <a:cs typeface="Times New Roman" pitchFamily="18" charset="0"/>
              </a:rPr>
              <a:t>Транзиттен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түсетін жыл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сайынғы табысты</a:t>
            </a:r>
            <a:r>
              <a:rPr lang="ru-RU" sz="1400" dirty="0">
                <a:latin typeface="Times New Roman" pitchFamily="18" charset="0"/>
                <a:cs typeface="Times New Roman" pitchFamily="18" charset="0"/>
              </a:rPr>
              <a:t> 2020 </a:t>
            </a:r>
            <a:r>
              <a:rPr lang="ru-RU" sz="1400" dirty="0" err="1">
                <a:latin typeface="Times New Roman" pitchFamily="18" charset="0"/>
                <a:cs typeface="Times New Roman" pitchFamily="18" charset="0"/>
              </a:rPr>
              <a:t>жылы</a:t>
            </a:r>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5 миллиард </a:t>
            </a:r>
            <a:r>
              <a:rPr lang="ru-RU" sz="1400" b="1" dirty="0" err="1">
                <a:latin typeface="Times New Roman" pitchFamily="18" charset="0"/>
                <a:cs typeface="Times New Roman" pitchFamily="18" charset="0"/>
              </a:rPr>
              <a:t>долларға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жеткізу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міндеті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тұр</a:t>
            </a:r>
            <a:r>
              <a:rPr lang="ru-RU" sz="2000" dirty="0"/>
              <a:t>.</a:t>
            </a:r>
          </a:p>
          <a:p>
            <a:pPr algn="just">
              <a:defRPr/>
            </a:pP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Жүк қозғалысын онлайн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режімінде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бақылап, олардың </a:t>
            </a:r>
            <a:r>
              <a:rPr lang="ru-RU" sz="1400" b="1" dirty="0" err="1">
                <a:latin typeface="Times New Roman" pitchFamily="18" charset="0"/>
                <a:cs typeface="Times New Roman" pitchFamily="18" charset="0"/>
              </a:rPr>
              <a:t>кедергісіз</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тасымалдануы</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үшін</a:t>
            </a:r>
            <a:r>
              <a:rPr lang="ru-RU" sz="1400" dirty="0" err="1">
                <a:latin typeface="Times New Roman" pitchFamily="18" charset="0"/>
                <a:cs typeface="Times New Roman" pitchFamily="18" charset="0"/>
              </a:rPr>
              <a:t> және кедендік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операцияларды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жеңілдету мақсатымен </a:t>
            </a:r>
            <a:r>
              <a:rPr lang="ru-RU" sz="1400" b="1" dirty="0" err="1">
                <a:latin typeface="Times New Roman" pitchFamily="18" charset="0"/>
                <a:cs typeface="Times New Roman" pitchFamily="18" charset="0"/>
              </a:rPr>
              <a:t>блокчейн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сияқты </a:t>
            </a:r>
            <a:r>
              <a:rPr lang="ru-RU" sz="1400" b="1" dirty="0" err="1">
                <a:latin typeface="Times New Roman" pitchFamily="18" charset="0"/>
                <a:cs typeface="Times New Roman" pitchFamily="18" charset="0"/>
              </a:rPr>
              <a:t>цифрлық технологиялардың</a:t>
            </a:r>
            <a:r>
              <a:rPr lang="ru-RU" sz="1400" dirty="0" err="1">
                <a:latin typeface="Times New Roman" pitchFamily="18" charset="0"/>
                <a:cs typeface="Times New Roman" pitchFamily="18" charset="0"/>
              </a:rPr>
              <a:t> ауқымды түрде енгізілуін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қамтамасыз ету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қажет.</a:t>
            </a:r>
            <a:endParaRPr lang="ru-RU" sz="1400" dirty="0">
              <a:latin typeface="Times New Roman" pitchFamily="18" charset="0"/>
              <a:cs typeface="Times New Roman" pitchFamily="18" charset="0"/>
            </a:endParaRPr>
          </a:p>
          <a:p>
            <a:pPr>
              <a:defRPr/>
            </a:pPr>
            <a:r>
              <a:rPr lang="ru-RU" sz="1400" dirty="0" err="1">
                <a:latin typeface="Times New Roman" pitchFamily="18" charset="0"/>
                <a:cs typeface="Times New Roman" pitchFamily="18" charset="0"/>
              </a:rPr>
              <a:t>Заманауи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шешімдер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логистиканың барлық буынының өзара байланысын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ұйымдастыруға мүмкіндік береді</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«Үлкен деректерді</a:t>
            </a:r>
            <a:r>
              <a:rPr lang="ru-RU" sz="1400" b="1" dirty="0">
                <a:latin typeface="Times New Roman" pitchFamily="18" charset="0"/>
                <a:cs typeface="Times New Roman" pitchFamily="18" charset="0"/>
              </a:rPr>
              <a:t>»</a:t>
            </a:r>
            <a:r>
              <a:rPr lang="ru-RU" sz="1400" dirty="0">
                <a:latin typeface="Times New Roman" pitchFamily="18" charset="0"/>
                <a:cs typeface="Times New Roman" pitchFamily="18" charset="0"/>
              </a:rPr>
              <a:t> </a:t>
            </a:r>
            <a:r>
              <a:rPr lang="ru-RU" sz="1400" i="1" dirty="0">
                <a:latin typeface="Times New Roman" pitchFamily="18" charset="0"/>
                <a:cs typeface="Times New Roman" pitchFamily="18" charset="0"/>
              </a:rPr>
              <a:t>(</a:t>
            </a:r>
            <a:r>
              <a:rPr lang="ru-RU" sz="1400" i="1" dirty="0" err="1">
                <a:latin typeface="Times New Roman" pitchFamily="18" charset="0"/>
                <a:cs typeface="Times New Roman" pitchFamily="18" charset="0"/>
              </a:rPr>
              <a:t>Big</a:t>
            </a:r>
            <a:r>
              <a:rPr lang="ru-RU" sz="1400" i="1" dirty="0">
                <a:latin typeface="Times New Roman" pitchFamily="18" charset="0"/>
                <a:cs typeface="Times New Roman" pitchFamily="18" charset="0"/>
              </a:rPr>
              <a:t> </a:t>
            </a:r>
            <a:r>
              <a:rPr lang="ru-RU" sz="1400" i="1" dirty="0" err="1">
                <a:latin typeface="Times New Roman" pitchFamily="18" charset="0"/>
                <a:cs typeface="Times New Roman" pitchFamily="18" charset="0"/>
              </a:rPr>
              <a:t>data</a:t>
            </a:r>
            <a:r>
              <a:rPr lang="ru-RU" sz="1400" i="1" dirty="0">
                <a:latin typeface="Times New Roman" pitchFamily="18" charset="0"/>
                <a:cs typeface="Times New Roman" pitchFamily="18" charset="0"/>
              </a:rPr>
              <a:t>) </a:t>
            </a:r>
            <a:r>
              <a:rPr lang="ru-RU" sz="1400" dirty="0" err="1">
                <a:latin typeface="Times New Roman" pitchFamily="18" charset="0"/>
                <a:cs typeface="Times New Roman" pitchFamily="18" charset="0"/>
              </a:rPr>
              <a:t>пайдалану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сапалы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талдауды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қамтамасыз етуге</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өсімнің резервін</a:t>
            </a:r>
            <a:r>
              <a:rPr lang="ru-RU" sz="1400" dirty="0" err="1">
                <a:latin typeface="Times New Roman" pitchFamily="18" charset="0"/>
                <a:cs typeface="Times New Roman" pitchFamily="18" charset="0"/>
              </a:rPr>
              <a:t>анықтауға және </a:t>
            </a:r>
            <a:r>
              <a:rPr lang="ru-RU" sz="1400" b="1" dirty="0" err="1">
                <a:latin typeface="Times New Roman" pitchFamily="18" charset="0"/>
                <a:cs typeface="Times New Roman" pitchFamily="18" charset="0"/>
              </a:rPr>
              <a:t>артық шығынды</a:t>
            </a:r>
            <a:r>
              <a:rPr lang="ru-RU" sz="1400" dirty="0" err="1">
                <a:latin typeface="Times New Roman" pitchFamily="18" charset="0"/>
                <a:cs typeface="Times New Roman" pitchFamily="18" charset="0"/>
              </a:rPr>
              <a:t> азайтуға жағдай туғызады.</a:t>
            </a:r>
            <a:endParaRPr lang="ru-RU" sz="1400" dirty="0">
              <a:latin typeface="Times New Roman" pitchFamily="18" charset="0"/>
              <a:cs typeface="Times New Roman" pitchFamily="18" charset="0"/>
            </a:endParaRPr>
          </a:p>
          <a:p>
            <a:pPr>
              <a:defRPr/>
            </a:pPr>
            <a:r>
              <a:rPr lang="ru-RU" sz="1400" dirty="0">
                <a:latin typeface="Times New Roman" pitchFamily="18" charset="0"/>
                <a:cs typeface="Times New Roman" pitchFamily="18" charset="0"/>
              </a:rPr>
              <a:t>Осы </a:t>
            </a:r>
            <a:r>
              <a:rPr lang="ru-RU" sz="1400" dirty="0" err="1">
                <a:latin typeface="Times New Roman" pitchFamily="18" charset="0"/>
                <a:cs typeface="Times New Roman" pitchFamily="18" charset="0"/>
              </a:rPr>
              <a:t>мақсаттар үшін</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Интеллектуалды</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көлік жүйесін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енгізу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қажет</a:t>
            </a:r>
            <a:r>
              <a:rPr lang="ru-RU" sz="1400" dirty="0">
                <a:latin typeface="Times New Roman" pitchFamily="18" charset="0"/>
                <a:cs typeface="Times New Roman" pitchFamily="18" charset="0"/>
              </a:rPr>
              <a:t>.</a:t>
            </a:r>
          </a:p>
          <a:p>
            <a:pPr>
              <a:defRPr/>
            </a:pPr>
            <a:endParaRPr lang="ru-RU" sz="1400" dirty="0">
              <a:latin typeface="Times New Roman" pitchFamily="18" charset="0"/>
              <a:cs typeface="Times New Roman" pitchFamily="18" charset="0"/>
            </a:endParaRPr>
          </a:p>
          <a:p>
            <a:pPr>
              <a:defRPr/>
            </a:pPr>
            <a:r>
              <a:rPr lang="ru-RU" sz="2000" dirty="0"/>
              <a:t> </a:t>
            </a:r>
          </a:p>
          <a:p>
            <a:pPr marL="342900" indent="-342900">
              <a:spcBef>
                <a:spcPct val="20000"/>
              </a:spcBef>
              <a:buFont typeface="Arial" charset="0"/>
              <a:buNone/>
              <a:defRPr/>
            </a:pPr>
            <a:endParaRPr lang="kk-KZ" sz="2000" dirty="0">
              <a:latin typeface="Times New Roman" pitchFamily="18" charset="0"/>
              <a:cs typeface="Times New Roman" pitchFamily="18" charset="0"/>
            </a:endParaRPr>
          </a:p>
        </p:txBody>
      </p:sp>
      <p:sp>
        <p:nvSpPr>
          <p:cNvPr id="14" name="6-конечная звезда 13"/>
          <p:cNvSpPr/>
          <p:nvPr/>
        </p:nvSpPr>
        <p:spPr>
          <a:xfrm>
            <a:off x="0" y="928688"/>
            <a:ext cx="1143000" cy="1214437"/>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3</a:t>
            </a:r>
            <a:endParaRPr lang="ru-RU" sz="5400" b="1" dirty="0">
              <a:solidFill>
                <a:srgbClr val="0000FF"/>
              </a:solidFill>
              <a:latin typeface="Times New Roman" pitchFamily="18" charset="0"/>
              <a:cs typeface="Times New Roman" pitchFamily="18" charset="0"/>
            </a:endParaRPr>
          </a:p>
        </p:txBody>
      </p:sp>
      <p:sp>
        <p:nvSpPr>
          <p:cNvPr id="8" name="6-конечная звезда 7"/>
          <p:cNvSpPr/>
          <p:nvPr/>
        </p:nvSpPr>
        <p:spPr>
          <a:xfrm>
            <a:off x="0" y="4786313"/>
            <a:ext cx="1143000" cy="1214437"/>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4</a:t>
            </a:r>
            <a:endParaRPr lang="ru-RU" sz="5400" b="1" dirty="0">
              <a:solidFill>
                <a:srgbClr val="0000FF"/>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a:spLocks noGrp="1"/>
          </p:cNvSpPr>
          <p:nvPr>
            <p:ph type="title"/>
          </p:nvPr>
        </p:nvSpPr>
        <p:spPr>
          <a:xfrm>
            <a:off x="342900" y="71438"/>
            <a:ext cx="6229350" cy="1143000"/>
          </a:xfrm>
        </p:spPr>
        <p:style>
          <a:lnRef idx="1">
            <a:schemeClr val="accent3"/>
          </a:lnRef>
          <a:fillRef idx="2">
            <a:schemeClr val="accent3"/>
          </a:fillRef>
          <a:effectRef idx="1">
            <a:schemeClr val="accent3"/>
          </a:effectRef>
          <a:fontRef idx="minor">
            <a:schemeClr val="dk1"/>
          </a:fontRef>
        </p:style>
        <p:txBody>
          <a:bodyPr rtlCol="0">
            <a:noAutofit/>
          </a:bodyPr>
          <a:lstStyle/>
          <a:p>
            <a:pPr>
              <a:defRPr/>
            </a:pPr>
            <a:r>
              <a:rPr lang="kk-KZ" sz="1600" dirty="0" smtClean="0">
                <a:latin typeface="Times New Roman" pitchFamily="18" charset="0"/>
                <a:cs typeface="Times New Roman" pitchFamily="18" charset="0"/>
              </a:rPr>
              <a:t/>
            </a:r>
            <a:br>
              <a:rPr lang="kk-KZ" sz="1600" dirty="0" smtClean="0">
                <a:latin typeface="Times New Roman" pitchFamily="18" charset="0"/>
                <a:cs typeface="Times New Roman" pitchFamily="18" charset="0"/>
              </a:rPr>
            </a:br>
            <a:r>
              <a:rPr lang="ru-RU" sz="2000" dirty="0" smtClean="0"/>
              <a:t> </a:t>
            </a:r>
            <a:br>
              <a:rPr lang="ru-RU" sz="2000" dirty="0" smtClean="0"/>
            </a:br>
            <a:r>
              <a:rPr lang="ru-RU" sz="1600" dirty="0" smtClean="0"/>
              <a:t> </a:t>
            </a:r>
            <a:r>
              <a:rPr lang="ru-RU" sz="1600" dirty="0" err="1" smtClean="0">
                <a:latin typeface="Times New Roman" pitchFamily="18" charset="0"/>
                <a:cs typeface="Times New Roman" pitchFamily="18" charset="0"/>
              </a:rPr>
              <a:t>Өнеркәсіптің жалпы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көлемінде </a:t>
            </a:r>
            <a:r>
              <a:rPr lang="ru-RU" sz="1600" b="1" dirty="0" err="1" smtClean="0">
                <a:latin typeface="Times New Roman" pitchFamily="18" charset="0"/>
                <a:cs typeface="Times New Roman" pitchFamily="18" charset="0"/>
              </a:rPr>
              <a:t>өңдеуші сектордың</a:t>
            </a:r>
            <a:r>
              <a:rPr lang="ru-RU" sz="1600" dirty="0" err="1" smtClean="0">
                <a:latin typeface="Times New Roman" pitchFamily="18" charset="0"/>
                <a:cs typeface="Times New Roman" pitchFamily="18" charset="0"/>
              </a:rPr>
              <a:t> үлесі </a:t>
            </a:r>
            <a:r>
              <a:rPr lang="ru-RU" sz="1600" b="1" dirty="0" smtClean="0">
                <a:latin typeface="Times New Roman" pitchFamily="18" charset="0"/>
                <a:cs typeface="Times New Roman" pitchFamily="18" charset="0"/>
              </a:rPr>
              <a:t>40 </a:t>
            </a:r>
            <a:r>
              <a:rPr lang="ru-RU" sz="1600" b="1" dirty="0" err="1" smtClean="0">
                <a:latin typeface="Times New Roman" pitchFamily="18" charset="0"/>
                <a:cs typeface="Times New Roman" pitchFamily="18" charset="0"/>
              </a:rPr>
              <a:t>проценттен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асып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түсті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Қазақстанның қолайлы дамуы</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орта </a:t>
            </a:r>
            <a:r>
              <a:rPr lang="ru-RU" sz="1600" b="1" dirty="0" err="1" smtClean="0">
                <a:latin typeface="Times New Roman" pitchFamily="18" charset="0"/>
                <a:cs typeface="Times New Roman" pitchFamily="18" charset="0"/>
              </a:rPr>
              <a:t>таптың</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қалыптасуына мүмкіндік берді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Кедейшілік</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13 </a:t>
            </a:r>
            <a:r>
              <a:rPr lang="ru-RU" sz="1600" b="1" dirty="0" err="1" smtClean="0">
                <a:latin typeface="Times New Roman" pitchFamily="18" charset="0"/>
                <a:cs typeface="Times New Roman" pitchFamily="18" charset="0"/>
              </a:rPr>
              <a:t>есе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қысқарып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жұмыссыздық деңгейі</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4,9 </a:t>
            </a:r>
            <a:r>
              <a:rPr lang="ru-RU" sz="1600" b="1" dirty="0" err="1" smtClean="0">
                <a:latin typeface="Times New Roman" pitchFamily="18" charset="0"/>
                <a:cs typeface="Times New Roman" pitchFamily="18" charset="0"/>
              </a:rPr>
              <a:t>процентке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дейін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төмендеді</a:t>
            </a:r>
            <a:r>
              <a:rPr lang="ru-RU" sz="1600" dirty="0" smtClean="0">
                <a:latin typeface="Times New Roman" pitchFamily="18" charset="0"/>
                <a:cs typeface="Times New Roman" pitchFamily="18" charset="0"/>
              </a:rPr>
              <a:t>.</a:t>
            </a:r>
            <a:r>
              <a:rPr lang="ru-RU" sz="2000" dirty="0" smtClean="0"/>
              <a:t/>
            </a:r>
            <a:br>
              <a:rPr lang="ru-RU" sz="2000" dirty="0" smtClean="0"/>
            </a:br>
            <a:r>
              <a:rPr lang="ru-RU" sz="2000" dirty="0" smtClean="0"/>
              <a:t/>
            </a:r>
            <a:br>
              <a:rPr lang="ru-RU" sz="2000" dirty="0" smtClean="0"/>
            </a:br>
            <a:endParaRPr lang="kk-KZ" sz="2000" dirty="0" smtClean="0">
              <a:solidFill>
                <a:srgbClr val="FF0000"/>
              </a:solidFill>
              <a:latin typeface="Times New Roman" pitchFamily="18" charset="0"/>
              <a:cs typeface="Times New Roman" pitchFamily="18" charset="0"/>
            </a:endParaRPr>
          </a:p>
        </p:txBody>
      </p:sp>
      <p:sp>
        <p:nvSpPr>
          <p:cNvPr id="9" name="Содержимое 2"/>
          <p:cNvSpPr>
            <a:spLocks noGrp="1"/>
          </p:cNvSpPr>
          <p:nvPr>
            <p:ph idx="1"/>
          </p:nvPr>
        </p:nvSpPr>
        <p:spPr>
          <a:xfrm>
            <a:off x="214313" y="1571625"/>
            <a:ext cx="6429375" cy="3429000"/>
          </a:xfrm>
          <a:gradFill flip="none" rotWithShape="1">
            <a:gsLst>
              <a:gs pos="0">
                <a:srgbClr val="FFFF00"/>
              </a:gs>
              <a:gs pos="99000">
                <a:schemeClr val="bg1"/>
              </a:gs>
            </a:gsLst>
            <a:path path="shape">
              <a:fillToRect l="50000" t="50000" r="50000" b="50000"/>
            </a:path>
            <a:tileRect/>
          </a:gradFill>
        </p:spPr>
        <p:txBody>
          <a:bodyPr/>
          <a:lstStyle/>
          <a:p>
            <a:pPr algn="ctr" eaLnBrk="1" hangingPunct="1">
              <a:defRPr/>
            </a:pPr>
            <a:r>
              <a:rPr lang="kk-KZ" sz="2000" dirty="0" smtClean="0">
                <a:latin typeface="Times New Roman" pitchFamily="18" charset="0"/>
                <a:cs typeface="Times New Roman" pitchFamily="18" charset="0"/>
              </a:rPr>
              <a:t> </a:t>
            </a:r>
            <a:r>
              <a:rPr lang="ru-RU" sz="1600" b="1" dirty="0" err="1" smtClean="0">
                <a:solidFill>
                  <a:srgbClr val="0000FF"/>
                </a:solidFill>
                <a:latin typeface="Times New Roman" pitchFamily="18" charset="0"/>
                <a:cs typeface="Times New Roman" pitchFamily="18" charset="0"/>
              </a:rPr>
              <a:t>Құрылысқа және коммуналдық секторға заманауи</a:t>
            </a:r>
            <a:r>
              <a:rPr lang="ru-RU" sz="1600" b="1" dirty="0" smtClean="0">
                <a:solidFill>
                  <a:srgbClr val="0000FF"/>
                </a:solidFill>
                <a:latin typeface="Times New Roman" pitchFamily="18" charset="0"/>
                <a:cs typeface="Times New Roman" pitchFamily="18" charset="0"/>
              </a:rPr>
              <a:t> </a:t>
            </a:r>
            <a:r>
              <a:rPr lang="ru-RU" sz="1600" b="1" dirty="0" err="1" smtClean="0">
                <a:solidFill>
                  <a:srgbClr val="0000FF"/>
                </a:solidFill>
                <a:latin typeface="Times New Roman" pitchFamily="18" charset="0"/>
                <a:cs typeface="Times New Roman" pitchFamily="18" charset="0"/>
              </a:rPr>
              <a:t>технологияларды</a:t>
            </a:r>
            <a:r>
              <a:rPr lang="ru-RU" sz="1600" b="1" dirty="0" smtClean="0">
                <a:solidFill>
                  <a:srgbClr val="0000FF"/>
                </a:solidFill>
                <a:latin typeface="Times New Roman" pitchFamily="18" charset="0"/>
                <a:cs typeface="Times New Roman" pitchFamily="18" charset="0"/>
              </a:rPr>
              <a:t> </a:t>
            </a:r>
            <a:r>
              <a:rPr lang="ru-RU" sz="1600" b="1" dirty="0" err="1" smtClean="0">
                <a:solidFill>
                  <a:srgbClr val="0000FF"/>
                </a:solidFill>
                <a:latin typeface="Times New Roman" pitchFamily="18" charset="0"/>
                <a:cs typeface="Times New Roman" pitchFamily="18" charset="0"/>
              </a:rPr>
              <a:t>енгізу</a:t>
            </a:r>
            <a:r>
              <a:rPr lang="ru-RU" sz="1600" b="1" dirty="0" smtClean="0">
                <a:solidFill>
                  <a:srgbClr val="0000FF"/>
                </a:solidFill>
                <a:latin typeface="Times New Roman" pitchFamily="18" charset="0"/>
                <a:cs typeface="Times New Roman" pitchFamily="18" charset="0"/>
              </a:rPr>
              <a:t>.</a:t>
            </a:r>
          </a:p>
          <a:p>
            <a:pPr>
              <a:buFont typeface="Arial" charset="0"/>
              <a:buNone/>
              <a:defRPr/>
            </a:pPr>
            <a:r>
              <a:rPr lang="ru-RU" sz="1600" dirty="0" err="1" smtClean="0">
                <a:latin typeface="Times New Roman" pitchFamily="18" charset="0"/>
                <a:cs typeface="Times New Roman" pitchFamily="18" charset="0"/>
              </a:rPr>
              <a:t>Тұрғын үйді </a:t>
            </a:r>
            <a:r>
              <a:rPr lang="ru-RU" sz="1600" b="1" dirty="0" err="1" smtClean="0">
                <a:latin typeface="Times New Roman" pitchFamily="18" charset="0"/>
                <a:cs typeface="Times New Roman" pitchFamily="18" charset="0"/>
              </a:rPr>
              <a:t>көпшілікке қолжетімді</a:t>
            </a:r>
            <a:r>
              <a:rPr lang="ru-RU" sz="1600" dirty="0" err="1" smtClean="0">
                <a:latin typeface="Times New Roman" pitchFamily="18" charset="0"/>
                <a:cs typeface="Times New Roman" pitchFamily="18" charset="0"/>
              </a:rPr>
              <a:t> еткен</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тұрғын үй жинақтау жүйесі</a:t>
            </a:r>
            <a:r>
              <a:rPr lang="ru-RU" sz="1600" dirty="0" err="1" smtClean="0">
                <a:latin typeface="Times New Roman" pitchFamily="18" charset="0"/>
                <a:cs typeface="Times New Roman" pitchFamily="18" charset="0"/>
              </a:rPr>
              <a:t> тиімді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 істеуде</a:t>
            </a:r>
            <a:r>
              <a:rPr lang="ru-RU" sz="1600" dirty="0" smtClean="0">
                <a:latin typeface="Times New Roman" pitchFamily="18" charset="0"/>
                <a:cs typeface="Times New Roman" pitchFamily="18" charset="0"/>
              </a:rPr>
              <a:t>.</a:t>
            </a:r>
          </a:p>
          <a:p>
            <a:pPr>
              <a:buFont typeface="Arial" charset="0"/>
              <a:buNone/>
              <a:defRPr/>
            </a:pPr>
            <a:r>
              <a:rPr lang="ru-RU" sz="1600" dirty="0" err="1" smtClean="0">
                <a:latin typeface="Times New Roman" pitchFamily="18" charset="0"/>
                <a:cs typeface="Times New Roman" pitchFamily="18" charset="0"/>
              </a:rPr>
              <a:t>Баспанамен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қамту көрсеткіші соңғы </a:t>
            </a:r>
            <a:r>
              <a:rPr lang="ru-RU" sz="1600" dirty="0" smtClean="0">
                <a:latin typeface="Times New Roman" pitchFamily="18" charset="0"/>
                <a:cs typeface="Times New Roman" pitchFamily="18" charset="0"/>
              </a:rPr>
              <a:t>10 </a:t>
            </a:r>
            <a:r>
              <a:rPr lang="ru-RU" sz="1600" dirty="0" err="1" smtClean="0">
                <a:latin typeface="Times New Roman" pitchFamily="18" charset="0"/>
                <a:cs typeface="Times New Roman" pitchFamily="18" charset="0"/>
              </a:rPr>
              <a:t>жылда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тұрғынға шаққанда</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30 </a:t>
            </a:r>
            <a:r>
              <a:rPr lang="ru-RU" sz="1600" b="1" dirty="0" err="1" smtClean="0">
                <a:latin typeface="Times New Roman" pitchFamily="18" charset="0"/>
                <a:cs typeface="Times New Roman" pitchFamily="18" charset="0"/>
              </a:rPr>
              <a:t>процентке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өсіп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бүгінде</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21,6 </a:t>
            </a:r>
            <a:r>
              <a:rPr lang="ru-RU" sz="1600" b="1" dirty="0" err="1" smtClean="0">
                <a:latin typeface="Times New Roman" pitchFamily="18" charset="0"/>
                <a:cs typeface="Times New Roman" pitchFamily="18" charset="0"/>
              </a:rPr>
              <a:t>шаршы</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метрді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құрады</a:t>
            </a:r>
            <a:r>
              <a:rPr lang="ru-RU" sz="1600" dirty="0" smtClean="0">
                <a:latin typeface="Times New Roman" pitchFamily="18" charset="0"/>
                <a:cs typeface="Times New Roman" pitchFamily="18" charset="0"/>
              </a:rPr>
              <a:t>.</a:t>
            </a:r>
          </a:p>
          <a:p>
            <a:pPr>
              <a:buFont typeface="Arial" charset="0"/>
              <a:buNone/>
              <a:defRPr/>
            </a:pPr>
            <a:r>
              <a:rPr lang="ru-RU" sz="1600" dirty="0" err="1" smtClean="0">
                <a:latin typeface="Times New Roman" pitchFamily="18" charset="0"/>
                <a:cs typeface="Times New Roman" pitchFamily="18" charset="0"/>
              </a:rPr>
              <a:t>Бұл көрсеткішті </a:t>
            </a:r>
            <a:r>
              <a:rPr lang="ru-RU" sz="1600" b="1" dirty="0" smtClean="0">
                <a:latin typeface="Times New Roman" pitchFamily="18" charset="0"/>
                <a:cs typeface="Times New Roman" pitchFamily="18" charset="0"/>
              </a:rPr>
              <a:t>2030 </a:t>
            </a:r>
            <a:r>
              <a:rPr lang="ru-RU" sz="1600" b="1" dirty="0" err="1" smtClean="0">
                <a:latin typeface="Times New Roman" pitchFamily="18" charset="0"/>
                <a:cs typeface="Times New Roman" pitchFamily="18" charset="0"/>
              </a:rPr>
              <a:t>жылы</a:t>
            </a:r>
            <a:r>
              <a:rPr lang="ru-RU" sz="1600" b="1" dirty="0" smtClean="0">
                <a:latin typeface="Times New Roman" pitchFamily="18" charset="0"/>
                <a:cs typeface="Times New Roman" pitchFamily="18" charset="0"/>
              </a:rPr>
              <a:t> 30 </a:t>
            </a:r>
            <a:r>
              <a:rPr lang="ru-RU" sz="1600" b="1" dirty="0" err="1" smtClean="0">
                <a:latin typeface="Times New Roman" pitchFamily="18" charset="0"/>
                <a:cs typeface="Times New Roman" pitchFamily="18" charset="0"/>
              </a:rPr>
              <a:t>шаршы</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метрге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дейін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жеткізу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керек</a:t>
            </a:r>
            <a:r>
              <a:rPr lang="ru-RU" sz="1600" dirty="0" smtClean="0">
                <a:latin typeface="Times New Roman" pitchFamily="18" charset="0"/>
                <a:cs typeface="Times New Roman" pitchFamily="18" charset="0"/>
              </a:rPr>
              <a:t>.</a:t>
            </a:r>
          </a:p>
          <a:p>
            <a:pPr>
              <a:buFont typeface="Arial" charset="0"/>
              <a:buNone/>
              <a:defRPr/>
            </a:pPr>
            <a:r>
              <a:rPr lang="ru-RU" sz="1400" dirty="0" err="1" smtClean="0">
                <a:latin typeface="Times New Roman" pitchFamily="18" charset="0"/>
                <a:cs typeface="Times New Roman" pitchFamily="18" charset="0"/>
              </a:rPr>
              <a:t>Ғимараттардың</a:t>
            </a:r>
            <a:r>
              <a:rPr lang="ru-RU" sz="1400" b="1" dirty="0" err="1" smtClean="0">
                <a:latin typeface="Times New Roman" pitchFamily="18" charset="0"/>
                <a:cs typeface="Times New Roman" pitchFamily="18" charset="0"/>
              </a:rPr>
              <a:t> сапасына</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экологиялық тазалығына және энергиялық тиімділігіне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жоғары талап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қою қажет.</a:t>
            </a:r>
            <a:endParaRPr lang="ru-RU" sz="1400" dirty="0" smtClean="0">
              <a:latin typeface="Times New Roman" pitchFamily="18" charset="0"/>
              <a:cs typeface="Times New Roman" pitchFamily="18" charset="0"/>
            </a:endParaRPr>
          </a:p>
          <a:p>
            <a:pPr>
              <a:buFont typeface="Arial" charset="0"/>
              <a:buNone/>
              <a:defRPr/>
            </a:pPr>
            <a:r>
              <a:rPr lang="ru-RU" sz="1400" b="1" dirty="0" err="1" smtClean="0">
                <a:latin typeface="Times New Roman" pitchFamily="18" charset="0"/>
                <a:cs typeface="Times New Roman" pitchFamily="18" charset="0"/>
              </a:rPr>
              <a:t>тұрғын үй-коммуналдық инфрақұрылымын жетілдіру</a:t>
            </a:r>
            <a:r>
              <a:rPr lang="ru-RU" sz="1400" dirty="0" smtClean="0">
                <a:latin typeface="Times New Roman" pitchFamily="18" charset="0"/>
                <a:cs typeface="Times New Roman" pitchFamily="18" charset="0"/>
              </a:rPr>
              <a:t> </a:t>
            </a:r>
          </a:p>
          <a:p>
            <a:pPr>
              <a:buFont typeface="Arial" charset="0"/>
              <a:buNone/>
              <a:defRPr/>
            </a:pPr>
            <a:r>
              <a:rPr lang="ru-RU" sz="1400" b="1" dirty="0" err="1" smtClean="0">
                <a:latin typeface="Times New Roman" pitchFamily="18" charset="0"/>
                <a:cs typeface="Times New Roman" pitchFamily="18" charset="0"/>
              </a:rPr>
              <a:t>Ауылдық</a:t>
            </a:r>
            <a:r>
              <a:rPr lang="ru-RU" sz="1400" dirty="0" err="1" smtClean="0">
                <a:latin typeface="Times New Roman" pitchFamily="18" charset="0"/>
                <a:cs typeface="Times New Roman" pitchFamily="18" charset="0"/>
              </a:rPr>
              <a:t> елді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мекендерді</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сапалы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ауызсумен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қамтамасыз ету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үшін Үкімет бұл іске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барлық қаражат көздерінен жыл</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сайын</a:t>
            </a:r>
            <a:r>
              <a:rPr lang="ru-RU" sz="1400" dirty="0" smtClean="0">
                <a:latin typeface="Times New Roman" pitchFamily="18" charset="0"/>
                <a:cs typeface="Times New Roman" pitchFamily="18" charset="0"/>
              </a:rPr>
              <a:t> кем </a:t>
            </a:r>
            <a:r>
              <a:rPr lang="ru-RU" sz="1400" dirty="0" err="1" smtClean="0">
                <a:latin typeface="Times New Roman" pitchFamily="18" charset="0"/>
                <a:cs typeface="Times New Roman" pitchFamily="18" charset="0"/>
              </a:rPr>
              <a:t>дегенде</a:t>
            </a:r>
            <a:r>
              <a:rPr lang="ru-RU" sz="1400"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100 миллиард </a:t>
            </a:r>
            <a:r>
              <a:rPr lang="ru-RU" sz="1400" b="1" dirty="0" err="1" smtClean="0">
                <a:latin typeface="Times New Roman" pitchFamily="18" charset="0"/>
                <a:cs typeface="Times New Roman" pitchFamily="18" charset="0"/>
              </a:rPr>
              <a:t>теңге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қарастыруы қажет</a:t>
            </a:r>
            <a:endParaRPr lang="ru-RU" sz="1400" dirty="0" smtClean="0">
              <a:latin typeface="Times New Roman" pitchFamily="18" charset="0"/>
              <a:cs typeface="Times New Roman" pitchFamily="18" charset="0"/>
            </a:endParaRPr>
          </a:p>
          <a:p>
            <a:pPr eaLnBrk="1" hangingPunct="1">
              <a:buFont typeface="Arial" charset="0"/>
              <a:buNone/>
              <a:defRPr/>
            </a:pPr>
            <a:endParaRPr lang="ru-RU" sz="1600" dirty="0" smtClean="0">
              <a:solidFill>
                <a:srgbClr val="0000FF"/>
              </a:solidFill>
              <a:latin typeface="Times New Roman" pitchFamily="18" charset="0"/>
              <a:cs typeface="Times New Roman" pitchFamily="18" charset="0"/>
            </a:endParaRPr>
          </a:p>
          <a:p>
            <a:pPr eaLnBrk="1" hangingPunct="1">
              <a:buFont typeface="Arial" charset="0"/>
              <a:buNone/>
              <a:defRPr/>
            </a:pPr>
            <a:endParaRPr lang="kk-KZ" sz="1400" dirty="0" smtClean="0">
              <a:latin typeface="Times New Roman" pitchFamily="18" charset="0"/>
              <a:cs typeface="Times New Roman" pitchFamily="18" charset="0"/>
            </a:endParaRPr>
          </a:p>
        </p:txBody>
      </p:sp>
      <p:sp>
        <p:nvSpPr>
          <p:cNvPr id="10" name="Содержимое 2"/>
          <p:cNvSpPr txBox="1">
            <a:spLocks/>
          </p:cNvSpPr>
          <p:nvPr/>
        </p:nvSpPr>
        <p:spPr bwMode="auto">
          <a:xfrm>
            <a:off x="214313" y="5500688"/>
            <a:ext cx="6429375" cy="3286125"/>
          </a:xfrm>
          <a:prstGeom prst="rect">
            <a:avLst/>
          </a:prstGeom>
          <a:gradFill flip="none" rotWithShape="1">
            <a:gsLst>
              <a:gs pos="0">
                <a:srgbClr val="FFFF00"/>
              </a:gs>
              <a:gs pos="99000">
                <a:schemeClr val="bg1"/>
              </a:gs>
            </a:gsLst>
            <a:path path="shape">
              <a:fillToRect l="50000" t="50000" r="50000" b="50000"/>
            </a:path>
            <a:tileRect/>
          </a:gradFill>
          <a:ln w="9525">
            <a:noFill/>
            <a:miter lim="800000"/>
            <a:headEnd/>
            <a:tailEnd/>
          </a:ln>
        </p:spPr>
        <p:txBody>
          <a:bodyPr/>
          <a:lstStyle/>
          <a:p>
            <a:pPr marL="342900" indent="-342900" algn="ctr">
              <a:spcBef>
                <a:spcPct val="20000"/>
              </a:spcBef>
              <a:buFont typeface="Arial" charset="0"/>
              <a:buChar char="•"/>
              <a:defRPr/>
            </a:pPr>
            <a:r>
              <a:rPr lang="kk-KZ" sz="2000" dirty="0">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Қаржы секторын</a:t>
            </a:r>
            <a:r>
              <a:rPr lang="ru-RU" sz="1600" b="1"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«қайта жаңғырту».</a:t>
            </a:r>
            <a:endParaRPr lang="ru-RU" sz="1600" b="1" dirty="0">
              <a:solidFill>
                <a:srgbClr val="0000FF"/>
              </a:solidFill>
              <a:latin typeface="Times New Roman" pitchFamily="18" charset="0"/>
              <a:cs typeface="Times New Roman" pitchFamily="18" charset="0"/>
            </a:endParaRPr>
          </a:p>
          <a:p>
            <a:pPr>
              <a:defRPr/>
            </a:pPr>
            <a:r>
              <a:rPr lang="ru-RU" sz="1400" b="1" dirty="0" err="1">
                <a:latin typeface="Times New Roman" pitchFamily="18" charset="0"/>
                <a:cs typeface="Times New Roman" pitchFamily="18" charset="0"/>
              </a:rPr>
              <a:t>Банктік</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портфельдерді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нашар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несиеден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арылту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ісін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аяқтау қажет.</a:t>
            </a:r>
            <a:endParaRPr lang="ru-RU" sz="1400" dirty="0">
              <a:latin typeface="Times New Roman" pitchFamily="18" charset="0"/>
              <a:cs typeface="Times New Roman" pitchFamily="18" charset="0"/>
            </a:endParaRPr>
          </a:p>
          <a:p>
            <a:pPr>
              <a:defRPr/>
            </a:pP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 </a:t>
            </a:r>
            <a:r>
              <a:rPr lang="ru-RU" sz="1400" dirty="0">
                <a:latin typeface="Times New Roman" pitchFamily="18" charset="0"/>
                <a:cs typeface="Times New Roman" pitchFamily="18" charset="0"/>
              </a:rPr>
              <a:t>банк </a:t>
            </a:r>
            <a:r>
              <a:rPr lang="ru-RU" sz="1400" dirty="0" err="1">
                <a:latin typeface="Times New Roman" pitchFamily="18" charset="0"/>
                <a:cs typeface="Times New Roman" pitchFamily="18" charset="0"/>
              </a:rPr>
              <a:t>иелері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шығындарын мойындай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отырып</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экономикалық жауапкершілік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алуға тиіс</a:t>
            </a:r>
            <a:r>
              <a:rPr lang="ru-RU" sz="1400" dirty="0">
                <a:latin typeface="Times New Roman" pitchFamily="18" charset="0"/>
                <a:cs typeface="Times New Roman" pitchFamily="18" charset="0"/>
              </a:rPr>
              <a:t>.</a:t>
            </a:r>
          </a:p>
          <a:p>
            <a:pPr>
              <a:defRPr/>
            </a:pP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Мемлекет</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қарапайым азаматтардың мүдделерін қорғауға</a:t>
            </a:r>
            <a:r>
              <a:rPr lang="ru-RU" sz="1400" dirty="0" err="1">
                <a:latin typeface="Times New Roman" pitchFamily="18" charset="0"/>
                <a:cs typeface="Times New Roman" pitchFamily="18" charset="0"/>
              </a:rPr>
              <a:t> одан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әрі </a:t>
            </a:r>
            <a:r>
              <a:rPr lang="ru-RU" sz="1400" b="1" dirty="0" err="1">
                <a:latin typeface="Times New Roman" pitchFamily="18" charset="0"/>
                <a:cs typeface="Times New Roman" pitchFamily="18" charset="0"/>
              </a:rPr>
              <a:t>кепілдік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береді</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Жеке</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тұлғалардың банкроттығы туралы</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заң</a:t>
            </a:r>
            <a:r>
              <a:rPr lang="ru-RU" sz="1400" dirty="0" err="1">
                <a:latin typeface="Times New Roman" pitchFamily="18" charset="0"/>
                <a:cs typeface="Times New Roman" pitchFamily="18" charset="0"/>
              </a:rPr>
              <a:t> қабылдауды тездету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қажет.</a:t>
            </a:r>
            <a:endParaRPr lang="ru-RU" sz="1400" dirty="0">
              <a:latin typeface="Times New Roman" pitchFamily="18" charset="0"/>
              <a:cs typeface="Times New Roman" pitchFamily="18" charset="0"/>
            </a:endParaRPr>
          </a:p>
          <a:p>
            <a:pPr>
              <a:defRPr/>
            </a:pPr>
            <a:r>
              <a:rPr lang="ru-RU" sz="1400" dirty="0" err="1">
                <a:latin typeface="Times New Roman" pitchFamily="18" charset="0"/>
                <a:cs typeface="Times New Roman" pitchFamily="18" charset="0"/>
              </a:rPr>
              <a:t>Ұлттық </a:t>
            </a:r>
            <a:r>
              <a:rPr lang="ru-RU" sz="1400" dirty="0">
                <a:latin typeface="Times New Roman" pitchFamily="18" charset="0"/>
                <a:cs typeface="Times New Roman" pitchFamily="18" charset="0"/>
              </a:rPr>
              <a:t>Банк пен </a:t>
            </a:r>
            <a:r>
              <a:rPr lang="ru-RU" sz="1400" dirty="0" err="1">
                <a:latin typeface="Times New Roman" pitchFamily="18" charset="0"/>
                <a:cs typeface="Times New Roman" pitchFamily="18" charset="0"/>
              </a:rPr>
              <a:t>Үкімет </a:t>
            </a:r>
            <a:r>
              <a:rPr lang="ru-RU" sz="1400" dirty="0">
                <a:latin typeface="Times New Roman" pitchFamily="18" charset="0"/>
                <a:cs typeface="Times New Roman" pitchFamily="18" charset="0"/>
              </a:rPr>
              <a:t>экономика </a:t>
            </a:r>
            <a:r>
              <a:rPr lang="ru-RU" sz="1400" dirty="0" err="1">
                <a:latin typeface="Times New Roman" pitchFamily="18" charset="0"/>
                <a:cs typeface="Times New Roman" pitchFamily="18" charset="0"/>
              </a:rPr>
              <a:t>салаларындағы нақты тиімділікті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есепке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алатын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ставкалармен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бизнеске</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ұзақ мерзімді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несиелендіруді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қамтамасыз ету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мәселесін бірлесіп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шешуге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тиіс</a:t>
            </a:r>
            <a:r>
              <a:rPr lang="ru-RU" sz="1400" dirty="0">
                <a:latin typeface="Times New Roman" pitchFamily="18" charset="0"/>
                <a:cs typeface="Times New Roman" pitchFamily="18" charset="0"/>
              </a:rPr>
              <a:t>.</a:t>
            </a:r>
          </a:p>
          <a:p>
            <a:pPr>
              <a:defRPr/>
            </a:pPr>
            <a:r>
              <a:rPr lang="ru-RU" sz="1400" dirty="0" err="1">
                <a:latin typeface="Times New Roman" pitchFamily="18" charset="0"/>
                <a:cs typeface="Times New Roman" pitchFamily="18" charset="0"/>
              </a:rPr>
              <a:t>Инвестициялық ахуалдың одан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әрі жақсаруы және</a:t>
            </a:r>
            <a:r>
              <a:rPr lang="ru-RU" sz="1400" b="1" dirty="0" err="1">
                <a:latin typeface="Times New Roman" pitchFamily="18" charset="0"/>
                <a:cs typeface="Times New Roman" pitchFamily="18" charset="0"/>
              </a:rPr>
              <a:t> қор нарығының дамуы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маңызды болып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саналады</a:t>
            </a:r>
            <a:r>
              <a:rPr lang="ru-RU" sz="1400" dirty="0">
                <a:latin typeface="Times New Roman" pitchFamily="18" charset="0"/>
                <a:cs typeface="Times New Roman" pitchFamily="18" charset="0"/>
              </a:rPr>
              <a:t>.</a:t>
            </a:r>
          </a:p>
          <a:p>
            <a:pPr>
              <a:defRPr/>
            </a:pPr>
            <a:r>
              <a:rPr lang="ru-RU" sz="1400" dirty="0" err="1">
                <a:latin typeface="Times New Roman" pitchFamily="18" charset="0"/>
                <a:cs typeface="Times New Roman" pitchFamily="18" charset="0"/>
              </a:rPr>
              <a:t>халықаралық озық тәжірибені пайдаланып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ағылшын құқығы </a:t>
            </a:r>
            <a:r>
              <a:rPr lang="ru-RU" sz="1400" dirty="0">
                <a:latin typeface="Times New Roman" pitchFamily="18" charset="0"/>
                <a:cs typeface="Times New Roman" pitchFamily="18" charset="0"/>
              </a:rPr>
              <a:t>мен </a:t>
            </a:r>
            <a:r>
              <a:rPr lang="ru-RU" sz="1400" dirty="0" err="1">
                <a:latin typeface="Times New Roman" pitchFamily="18" charset="0"/>
                <a:cs typeface="Times New Roman" pitchFamily="18" charset="0"/>
              </a:rPr>
              <a:t>заманауи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қаржы технологияларын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қолданатын</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өңірлік хабқа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айналуға тиіс</a:t>
            </a:r>
            <a:r>
              <a:rPr lang="ru-RU" sz="1400" dirty="0">
                <a:latin typeface="Times New Roman" pitchFamily="18" charset="0"/>
                <a:cs typeface="Times New Roman" pitchFamily="18" charset="0"/>
              </a:rPr>
              <a:t>.</a:t>
            </a:r>
          </a:p>
          <a:p>
            <a:pPr>
              <a:defRPr/>
            </a:pPr>
            <a:endParaRPr lang="ru-RU" sz="1400" dirty="0">
              <a:latin typeface="Times New Roman" pitchFamily="18" charset="0"/>
              <a:cs typeface="Times New Roman" pitchFamily="18" charset="0"/>
            </a:endParaRPr>
          </a:p>
          <a:p>
            <a:pPr marL="342900" indent="-342900">
              <a:spcBef>
                <a:spcPct val="20000"/>
              </a:spcBef>
              <a:buFont typeface="Arial" charset="0"/>
              <a:buNone/>
              <a:defRPr/>
            </a:pPr>
            <a:endParaRPr lang="ru-RU" sz="1600" dirty="0">
              <a:solidFill>
                <a:srgbClr val="0000FF"/>
              </a:solidFill>
              <a:latin typeface="Times New Roman" pitchFamily="18" charset="0"/>
              <a:cs typeface="Times New Roman" pitchFamily="18" charset="0"/>
            </a:endParaRPr>
          </a:p>
          <a:p>
            <a:pPr marL="342900" indent="-342900">
              <a:spcBef>
                <a:spcPct val="20000"/>
              </a:spcBef>
              <a:buFont typeface="Arial" charset="0"/>
              <a:buNone/>
              <a:defRPr/>
            </a:pPr>
            <a:endParaRPr lang="kk-KZ" sz="1400" dirty="0">
              <a:latin typeface="Times New Roman" pitchFamily="18" charset="0"/>
              <a:cs typeface="Times New Roman" pitchFamily="18" charset="0"/>
            </a:endParaRPr>
          </a:p>
        </p:txBody>
      </p:sp>
      <p:sp>
        <p:nvSpPr>
          <p:cNvPr id="11" name="6-конечная звезда 10"/>
          <p:cNvSpPr/>
          <p:nvPr/>
        </p:nvSpPr>
        <p:spPr>
          <a:xfrm>
            <a:off x="0" y="4786313"/>
            <a:ext cx="1143000" cy="1214437"/>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6</a:t>
            </a:r>
            <a:endParaRPr lang="ru-RU" sz="5400" b="1" dirty="0">
              <a:solidFill>
                <a:srgbClr val="0000FF"/>
              </a:solidFill>
              <a:latin typeface="Times New Roman" pitchFamily="18" charset="0"/>
              <a:cs typeface="Times New Roman" pitchFamily="18" charset="0"/>
            </a:endParaRPr>
          </a:p>
        </p:txBody>
      </p:sp>
      <p:sp>
        <p:nvSpPr>
          <p:cNvPr id="12" name="6-конечная звезда 11"/>
          <p:cNvSpPr/>
          <p:nvPr/>
        </p:nvSpPr>
        <p:spPr>
          <a:xfrm>
            <a:off x="0" y="928688"/>
            <a:ext cx="1143000" cy="1214437"/>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5</a:t>
            </a:r>
            <a:endParaRPr lang="ru-RU" sz="5400" b="1" dirty="0">
              <a:solidFill>
                <a:srgbClr val="0000FF"/>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одержимое 2"/>
          <p:cNvSpPr>
            <a:spLocks noGrp="1"/>
          </p:cNvSpPr>
          <p:nvPr>
            <p:ph idx="1"/>
          </p:nvPr>
        </p:nvSpPr>
        <p:spPr>
          <a:xfrm>
            <a:off x="214313" y="1571625"/>
            <a:ext cx="6429375" cy="7358063"/>
          </a:xfrm>
          <a:gradFill flip="none" rotWithShape="1">
            <a:gsLst>
              <a:gs pos="0">
                <a:srgbClr val="FFFF00"/>
              </a:gs>
              <a:gs pos="99000">
                <a:schemeClr val="bg1"/>
              </a:gs>
            </a:gsLst>
            <a:path path="shape">
              <a:fillToRect l="50000" t="50000" r="50000" b="50000"/>
            </a:path>
            <a:tileRect/>
          </a:gradFill>
        </p:spPr>
        <p:txBody>
          <a:bodyPr/>
          <a:lstStyle/>
          <a:p>
            <a:pPr algn="ctr" eaLnBrk="1" hangingPunct="1">
              <a:defRPr/>
            </a:pPr>
            <a:r>
              <a:rPr lang="kk-KZ" sz="2000" dirty="0" smtClean="0">
                <a:latin typeface="Times New Roman" pitchFamily="18" charset="0"/>
                <a:cs typeface="Times New Roman" pitchFamily="18" charset="0"/>
              </a:rPr>
              <a:t> </a:t>
            </a:r>
            <a:r>
              <a:rPr lang="ru-RU" sz="1600" b="1" dirty="0" smtClean="0">
                <a:solidFill>
                  <a:srgbClr val="0000FF"/>
                </a:solidFill>
                <a:latin typeface="Times New Roman" pitchFamily="18" charset="0"/>
                <a:cs typeface="Times New Roman" pitchFamily="18" charset="0"/>
              </a:rPr>
              <a:t>Адами капитал – </a:t>
            </a:r>
            <a:r>
              <a:rPr lang="ru-RU" sz="1600" b="1" dirty="0" err="1" smtClean="0">
                <a:solidFill>
                  <a:srgbClr val="0000FF"/>
                </a:solidFill>
                <a:latin typeface="Times New Roman" pitchFamily="18" charset="0"/>
                <a:cs typeface="Times New Roman" pitchFamily="18" charset="0"/>
              </a:rPr>
              <a:t>жаңғыру негізі</a:t>
            </a:r>
            <a:r>
              <a:rPr lang="ru-RU" sz="1600" b="1" dirty="0" smtClean="0">
                <a:solidFill>
                  <a:srgbClr val="0000FF"/>
                </a:solidFill>
                <a:latin typeface="Times New Roman" pitchFamily="18" charset="0"/>
                <a:cs typeface="Times New Roman" pitchFamily="18" charset="0"/>
              </a:rPr>
              <a:t>. </a:t>
            </a:r>
            <a:r>
              <a:rPr lang="ru-RU" sz="1600" b="1" u="sng" dirty="0" err="1" smtClean="0">
                <a:solidFill>
                  <a:srgbClr val="0000FF"/>
                </a:solidFill>
                <a:latin typeface="Times New Roman" pitchFamily="18" charset="0"/>
                <a:cs typeface="Times New Roman" pitchFamily="18" charset="0"/>
              </a:rPr>
              <a:t>Білім</a:t>
            </a:r>
            <a:r>
              <a:rPr lang="ru-RU" sz="1600" b="1" u="sng" dirty="0" smtClean="0">
                <a:solidFill>
                  <a:srgbClr val="0000FF"/>
                </a:solidFill>
                <a:latin typeface="Times New Roman" pitchFamily="18" charset="0"/>
                <a:cs typeface="Times New Roman" pitchFamily="18" charset="0"/>
              </a:rPr>
              <a:t> </a:t>
            </a:r>
            <a:r>
              <a:rPr lang="ru-RU" sz="1600" b="1" u="sng" dirty="0" err="1" smtClean="0">
                <a:solidFill>
                  <a:srgbClr val="0000FF"/>
                </a:solidFill>
                <a:latin typeface="Times New Roman" pitchFamily="18" charset="0"/>
                <a:cs typeface="Times New Roman" pitchFamily="18" charset="0"/>
              </a:rPr>
              <a:t>саласы</a:t>
            </a:r>
            <a:endParaRPr lang="ru-RU" sz="1600" u="sng" dirty="0" smtClean="0">
              <a:solidFill>
                <a:srgbClr val="0000FF"/>
              </a:solidFill>
              <a:latin typeface="Times New Roman" pitchFamily="18" charset="0"/>
              <a:cs typeface="Times New Roman" pitchFamily="18" charset="0"/>
            </a:endParaRPr>
          </a:p>
          <a:p>
            <a:pPr>
              <a:defRPr/>
            </a:pPr>
            <a:r>
              <a:rPr lang="ru-RU" sz="1400" dirty="0" err="1" smtClean="0">
                <a:latin typeface="Times New Roman" pitchFamily="18" charset="0"/>
                <a:cs typeface="Times New Roman" pitchFamily="18" charset="0"/>
              </a:rPr>
              <a:t>Барлық жастағы азаматтарды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қамтитын </a:t>
            </a:r>
            <a:r>
              <a:rPr lang="ru-RU" sz="1400" b="1" dirty="0" err="1" smtClean="0">
                <a:latin typeface="Times New Roman" pitchFamily="18" charset="0"/>
                <a:cs typeface="Times New Roman" pitchFamily="18" charset="0"/>
              </a:rPr>
              <a:t>білім</a:t>
            </a:r>
            <a:r>
              <a:rPr lang="ru-RU" sz="1400" b="1" dirty="0" smtClean="0">
                <a:latin typeface="Times New Roman" pitchFamily="18" charset="0"/>
                <a:cs typeface="Times New Roman" pitchFamily="18" charset="0"/>
              </a:rPr>
              <a:t> беру </a:t>
            </a:r>
            <a:r>
              <a:rPr lang="ru-RU" sz="1400" b="1" dirty="0" err="1" smtClean="0">
                <a:latin typeface="Times New Roman" pitchFamily="18" charset="0"/>
                <a:cs typeface="Times New Roman" pitchFamily="18" charset="0"/>
              </a:rPr>
              <a:t>ісінде</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өзіміздің озық жүйемізді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құруды жеделдету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қажет</a:t>
            </a:r>
            <a:r>
              <a:rPr lang="ru-RU" sz="1400" dirty="0" smtClean="0">
                <a:latin typeface="Times New Roman" pitchFamily="18" charset="0"/>
                <a:cs typeface="Times New Roman" pitchFamily="18" charset="0"/>
              </a:rPr>
              <a:t>.</a:t>
            </a:r>
          </a:p>
          <a:p>
            <a:pPr>
              <a:buFont typeface="Arial" charset="0"/>
              <a:buNone/>
              <a:defRPr/>
            </a:pPr>
            <a:r>
              <a:rPr lang="ru-RU" sz="1400" dirty="0" err="1" smtClean="0">
                <a:latin typeface="Times New Roman" pitchFamily="18" charset="0"/>
                <a:cs typeface="Times New Roman" pitchFamily="18" charset="0"/>
              </a:rPr>
              <a:t>Білім</a:t>
            </a:r>
            <a:r>
              <a:rPr lang="ru-RU" sz="1400" dirty="0" smtClean="0">
                <a:latin typeface="Times New Roman" pitchFamily="18" charset="0"/>
                <a:cs typeface="Times New Roman" pitchFamily="18" charset="0"/>
              </a:rPr>
              <a:t> беру </a:t>
            </a:r>
            <a:r>
              <a:rPr lang="ru-RU" sz="1400" dirty="0" err="1" smtClean="0">
                <a:latin typeface="Times New Roman" pitchFamily="18" charset="0"/>
                <a:cs typeface="Times New Roman" pitchFamily="18" charset="0"/>
              </a:rPr>
              <a:t>бағдарламаларының негізгі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басымдығы</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өзгерістерге үнемі бейім</a:t>
            </a:r>
            <a:r>
              <a:rPr lang="ru-RU" sz="1400" b="1" dirty="0" smtClean="0">
                <a:latin typeface="Times New Roman" pitchFamily="18" charset="0"/>
                <a:cs typeface="Times New Roman" pitchFamily="18" charset="0"/>
              </a:rPr>
              <a:t> болу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және</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жаңа білімді</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меңгеру қабілетін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дамыту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болуға тиіс</a:t>
            </a:r>
            <a:r>
              <a:rPr lang="ru-RU" sz="1400" dirty="0" smtClean="0">
                <a:latin typeface="Times New Roman" pitchFamily="18" charset="0"/>
                <a:cs typeface="Times New Roman" pitchFamily="18" charset="0"/>
              </a:rPr>
              <a:t>.</a:t>
            </a:r>
          </a:p>
          <a:p>
            <a:pPr eaLnBrk="1" hangingPunct="1">
              <a:buFont typeface="Arial" charset="0"/>
              <a:buNone/>
              <a:defRPr/>
            </a:pPr>
            <a:r>
              <a:rPr lang="ru-RU" sz="1400" dirty="0" smtClean="0">
                <a:latin typeface="Times New Roman" pitchFamily="18" charset="0"/>
                <a:cs typeface="Times New Roman" pitchFamily="18" charset="0"/>
              </a:rPr>
              <a:t>2019 </a:t>
            </a:r>
            <a:r>
              <a:rPr lang="ru-RU" sz="1400" dirty="0" err="1" smtClean="0">
                <a:latin typeface="Times New Roman" pitchFamily="18" charset="0"/>
                <a:cs typeface="Times New Roman" pitchFamily="18" charset="0"/>
              </a:rPr>
              <a:t>жылдың </a:t>
            </a:r>
            <a:r>
              <a:rPr lang="ru-RU" sz="1400" dirty="0" smtClean="0">
                <a:latin typeface="Times New Roman" pitchFamily="18" charset="0"/>
                <a:cs typeface="Times New Roman" pitchFamily="18" charset="0"/>
              </a:rPr>
              <a:t>1 </a:t>
            </a:r>
            <a:r>
              <a:rPr lang="ru-RU" sz="1400" dirty="0" err="1" smtClean="0">
                <a:latin typeface="Times New Roman" pitchFamily="18" charset="0"/>
                <a:cs typeface="Times New Roman" pitchFamily="18" charset="0"/>
              </a:rPr>
              <a:t>қыркүйегіне қарай</a:t>
            </a:r>
            <a:r>
              <a:rPr lang="ru-RU" sz="1400" dirty="0" smtClean="0">
                <a:latin typeface="Times New Roman" pitchFamily="18" charset="0"/>
                <a:cs typeface="Times New Roman" pitchFamily="18" charset="0"/>
              </a:rPr>
              <a:t> </a:t>
            </a:r>
            <a:r>
              <a:rPr lang="ru-RU" sz="1400" b="1" u="sng" dirty="0" err="1" smtClean="0">
                <a:latin typeface="Times New Roman" pitchFamily="18" charset="0"/>
                <a:cs typeface="Times New Roman" pitchFamily="18" charset="0"/>
              </a:rPr>
              <a:t>мектепке</a:t>
            </a:r>
            <a:r>
              <a:rPr lang="ru-RU" sz="1400" b="1" u="sng" dirty="0" smtClean="0">
                <a:latin typeface="Times New Roman" pitchFamily="18" charset="0"/>
                <a:cs typeface="Times New Roman" pitchFamily="18" charset="0"/>
              </a:rPr>
              <a:t> </a:t>
            </a:r>
            <a:r>
              <a:rPr lang="ru-RU" sz="1400" b="1" u="sng" dirty="0" err="1" smtClean="0">
                <a:latin typeface="Times New Roman" pitchFamily="18" charset="0"/>
                <a:cs typeface="Times New Roman" pitchFamily="18" charset="0"/>
              </a:rPr>
              <a:t>дейінгі</a:t>
            </a:r>
            <a:r>
              <a:rPr lang="ru-RU" sz="1400" b="1" u="sng" dirty="0" smtClean="0">
                <a:latin typeface="Times New Roman" pitchFamily="18" charset="0"/>
                <a:cs typeface="Times New Roman" pitchFamily="18" charset="0"/>
              </a:rPr>
              <a:t> </a:t>
            </a:r>
            <a:r>
              <a:rPr lang="ru-RU" sz="1400" b="1" u="sng" dirty="0" err="1" smtClean="0">
                <a:latin typeface="Times New Roman" pitchFamily="18" charset="0"/>
                <a:cs typeface="Times New Roman" pitchFamily="18" charset="0"/>
              </a:rPr>
              <a:t>білім</a:t>
            </a:r>
            <a:r>
              <a:rPr lang="ru-RU" sz="1400" b="1" u="sng" dirty="0" smtClean="0">
                <a:latin typeface="Times New Roman" pitchFamily="18" charset="0"/>
                <a:cs typeface="Times New Roman" pitchFamily="18" charset="0"/>
              </a:rPr>
              <a:t> беру </a:t>
            </a:r>
            <a:r>
              <a:rPr lang="ru-RU" sz="1400" b="1" u="sng" dirty="0" err="1" smtClean="0">
                <a:latin typeface="Times New Roman" pitchFamily="18" charset="0"/>
                <a:cs typeface="Times New Roman" pitchFamily="18" charset="0"/>
              </a:rPr>
              <a:t>ісінде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балалардың ерте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дамуы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үшін өз бетінше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оқу машығы </a:t>
            </a:r>
            <a:r>
              <a:rPr lang="ru-RU" sz="1400" dirty="0" smtClean="0">
                <a:latin typeface="Times New Roman" pitchFamily="18" charset="0"/>
                <a:cs typeface="Times New Roman" pitchFamily="18" charset="0"/>
              </a:rPr>
              <a:t>мен </a:t>
            </a:r>
            <a:r>
              <a:rPr lang="ru-RU" sz="1400" dirty="0" err="1" smtClean="0">
                <a:latin typeface="Times New Roman" pitchFamily="18" charset="0"/>
                <a:cs typeface="Times New Roman" pitchFamily="18" charset="0"/>
              </a:rPr>
              <a:t>әлеуметтік дағдысын дамытатын</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бағдарламалардың бірыңғай стандарттарын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енгізу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қажет</a:t>
            </a:r>
            <a:r>
              <a:rPr lang="ru-RU" sz="1400" dirty="0" smtClean="0">
                <a:latin typeface="Times New Roman" pitchFamily="18" charset="0"/>
                <a:cs typeface="Times New Roman" pitchFamily="18" charset="0"/>
              </a:rPr>
              <a:t>.</a:t>
            </a:r>
          </a:p>
          <a:p>
            <a:pPr eaLnBrk="1" hangingPunct="1">
              <a:buFont typeface="Arial" charset="0"/>
              <a:buNone/>
              <a:defRPr/>
            </a:pPr>
            <a:r>
              <a:rPr lang="ru-RU" sz="1400" b="1" u="sng" dirty="0" smtClean="0">
                <a:latin typeface="Times New Roman" pitchFamily="18" charset="0"/>
                <a:cs typeface="Times New Roman" pitchFamily="18" charset="0"/>
              </a:rPr>
              <a:t>Орта </a:t>
            </a:r>
            <a:r>
              <a:rPr lang="ru-RU" sz="1400" b="1" u="sng" dirty="0" err="1" smtClean="0">
                <a:latin typeface="Times New Roman" pitchFamily="18" charset="0"/>
                <a:cs typeface="Times New Roman" pitchFamily="18" charset="0"/>
              </a:rPr>
              <a:t>білім</a:t>
            </a:r>
            <a:r>
              <a:rPr lang="ru-RU" sz="1400" b="1" u="sng" dirty="0" smtClean="0">
                <a:latin typeface="Times New Roman" pitchFamily="18" charset="0"/>
                <a:cs typeface="Times New Roman" pitchFamily="18" charset="0"/>
              </a:rPr>
              <a:t> беру </a:t>
            </a:r>
            <a:r>
              <a:rPr lang="ru-RU" sz="1400" b="1" u="sng" dirty="0" err="1" smtClean="0">
                <a:latin typeface="Times New Roman" pitchFamily="18" charset="0"/>
                <a:cs typeface="Times New Roman" pitchFamily="18" charset="0"/>
              </a:rPr>
              <a:t>саласында</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жаңартылған мазмұнға көшу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басталды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ол</a:t>
            </a:r>
            <a:r>
              <a:rPr lang="ru-RU" sz="1400"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2021 </a:t>
            </a:r>
            <a:r>
              <a:rPr lang="ru-RU" sz="1400" b="1" dirty="0" err="1" smtClean="0">
                <a:latin typeface="Times New Roman" pitchFamily="18" charset="0"/>
                <a:cs typeface="Times New Roman" pitchFamily="18" charset="0"/>
              </a:rPr>
              <a:t>жылы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аяқталатын болады</a:t>
            </a:r>
            <a:r>
              <a:rPr lang="ru-RU" sz="1400" dirty="0" smtClean="0">
                <a:latin typeface="Times New Roman" pitchFamily="18" charset="0"/>
                <a:cs typeface="Times New Roman" pitchFamily="18" charset="0"/>
              </a:rPr>
              <a:t>.</a:t>
            </a:r>
          </a:p>
          <a:p>
            <a:pPr eaLnBrk="1" hangingPunct="1">
              <a:buFont typeface="Arial" charset="0"/>
              <a:buNone/>
              <a:defRPr/>
            </a:pPr>
            <a:r>
              <a:rPr lang="ru-RU" sz="1400" b="1" dirty="0" err="1" smtClean="0">
                <a:latin typeface="Times New Roman" pitchFamily="18" charset="0"/>
                <a:cs typeface="Times New Roman" pitchFamily="18" charset="0"/>
              </a:rPr>
              <a:t>Педагогтарды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оқыту және олардың біліктілігін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арттыру</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жолдарын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қайта қарау керек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болады</a:t>
            </a:r>
            <a:r>
              <a:rPr lang="ru-RU" sz="1400" dirty="0" smtClean="0">
                <a:latin typeface="Times New Roman" pitchFamily="18" charset="0"/>
                <a:cs typeface="Times New Roman" pitchFamily="18" charset="0"/>
              </a:rPr>
              <a:t>.</a:t>
            </a:r>
          </a:p>
          <a:p>
            <a:pPr eaLnBrk="1" hangingPunct="1">
              <a:buFont typeface="Arial" charset="0"/>
              <a:buNone/>
              <a:defRPr/>
            </a:pPr>
            <a:r>
              <a:rPr lang="ru-RU" sz="1400" dirty="0" smtClean="0">
                <a:latin typeface="Times New Roman" pitchFamily="18" charset="0"/>
                <a:cs typeface="Times New Roman" pitchFamily="18" charset="0"/>
              </a:rPr>
              <a:t>М</a:t>
            </a:r>
            <a:r>
              <a:rPr lang="ru-RU" sz="1400" b="1" dirty="0" smtClean="0">
                <a:latin typeface="Times New Roman" pitchFamily="18" charset="0"/>
                <a:cs typeface="Times New Roman" pitchFamily="18" charset="0"/>
              </a:rPr>
              <a:t>атематика </a:t>
            </a:r>
            <a:r>
              <a:rPr lang="ru-RU" sz="1400" b="1" dirty="0" err="1" smtClean="0">
                <a:latin typeface="Times New Roman" pitchFamily="18" charset="0"/>
                <a:cs typeface="Times New Roman" pitchFamily="18" charset="0"/>
              </a:rPr>
              <a:t>және жаратылыстану</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ғылымдарын оқыту сапасын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күшейту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керек</a:t>
            </a:r>
            <a:r>
              <a:rPr lang="ru-RU" sz="1400" dirty="0" smtClean="0">
                <a:latin typeface="Times New Roman" pitchFamily="18" charset="0"/>
                <a:cs typeface="Times New Roman" pitchFamily="18" charset="0"/>
              </a:rPr>
              <a:t>.</a:t>
            </a:r>
          </a:p>
          <a:p>
            <a:pPr eaLnBrk="1" hangingPunct="1">
              <a:buFont typeface="Arial" charset="0"/>
              <a:buNone/>
              <a:defRPr/>
            </a:pPr>
            <a:r>
              <a:rPr lang="ru-RU" sz="1400" dirty="0" err="1" smtClean="0">
                <a:latin typeface="Times New Roman" pitchFamily="18" charset="0"/>
                <a:cs typeface="Times New Roman" pitchFamily="18" charset="0"/>
              </a:rPr>
              <a:t>Қала мектептерінде</a:t>
            </a:r>
            <a:r>
              <a:rPr lang="ru-RU" sz="1400"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жан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басына</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қатысты қаржыландыру</a:t>
            </a:r>
            <a:r>
              <a:rPr lang="ru-RU" sz="1400" dirty="0" err="1" smtClean="0">
                <a:latin typeface="Times New Roman" pitchFamily="18" charset="0"/>
                <a:cs typeface="Times New Roman" pitchFamily="18" charset="0"/>
              </a:rPr>
              <a:t> енгізілетін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болады</a:t>
            </a:r>
            <a:r>
              <a:rPr lang="ru-RU" sz="1400" dirty="0" smtClean="0">
                <a:latin typeface="Times New Roman" pitchFamily="18" charset="0"/>
                <a:cs typeface="Times New Roman" pitchFamily="18" charset="0"/>
              </a:rPr>
              <a:t>.</a:t>
            </a:r>
          </a:p>
          <a:p>
            <a:pPr eaLnBrk="1" hangingPunct="1">
              <a:buFont typeface="Arial" charset="0"/>
              <a:buNone/>
              <a:defRPr/>
            </a:pPr>
            <a:r>
              <a:rPr lang="ru-RU" sz="1400" b="1" dirty="0" err="1" smtClean="0">
                <a:latin typeface="Times New Roman" pitchFamily="18" charset="0"/>
                <a:cs typeface="Times New Roman" pitchFamily="18" charset="0"/>
              </a:rPr>
              <a:t>Оқушылардың жүктемесі</a:t>
            </a:r>
            <a:r>
              <a:rPr lang="ru-RU" sz="1400" dirty="0" err="1"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ТМД </a:t>
            </a:r>
            <a:r>
              <a:rPr lang="ru-RU" sz="1400" dirty="0" err="1" smtClean="0">
                <a:latin typeface="Times New Roman" pitchFamily="18" charset="0"/>
                <a:cs typeface="Times New Roman" pitchFamily="18" charset="0"/>
              </a:rPr>
              <a:t>елдерінің ішінде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ең жоғары болып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отырғанын және Экономикалық ынтымақтастық және </a:t>
            </a:r>
            <a:r>
              <a:rPr lang="ru-RU" sz="1400" dirty="0" smtClean="0">
                <a:latin typeface="Times New Roman" pitchFamily="18" charset="0"/>
                <a:cs typeface="Times New Roman" pitchFamily="18" charset="0"/>
              </a:rPr>
              <a:t>даму </a:t>
            </a:r>
            <a:r>
              <a:rPr lang="ru-RU" sz="1400" dirty="0" err="1" smtClean="0">
                <a:latin typeface="Times New Roman" pitchFamily="18" charset="0"/>
                <a:cs typeface="Times New Roman" pitchFamily="18" charset="0"/>
              </a:rPr>
              <a:t>ұйымы елдеріне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қарағанда </a:t>
            </a:r>
            <a:r>
              <a:rPr lang="ru-RU" sz="1400" dirty="0" smtClean="0">
                <a:latin typeface="Times New Roman" pitchFamily="18" charset="0"/>
                <a:cs typeface="Times New Roman" pitchFamily="18" charset="0"/>
              </a:rPr>
              <a:t>орта </a:t>
            </a:r>
            <a:r>
              <a:rPr lang="ru-RU" sz="1400" dirty="0" err="1" smtClean="0">
                <a:latin typeface="Times New Roman" pitchFamily="18" charset="0"/>
                <a:cs typeface="Times New Roman" pitchFamily="18" charset="0"/>
              </a:rPr>
              <a:t>есеппен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үштен бір</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еседен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көп екенін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ескеріп</a:t>
            </a:r>
            <a:r>
              <a:rPr lang="ru-RU" sz="1400" dirty="0" smtClean="0">
                <a:latin typeface="Times New Roman" pitchFamily="18" charset="0"/>
                <a:cs typeface="Times New Roman" pitchFamily="18" charset="0"/>
              </a:rPr>
              <a:t>, оны </a:t>
            </a:r>
            <a:r>
              <a:rPr lang="ru-RU" sz="1400" b="1" dirty="0" err="1" smtClean="0">
                <a:latin typeface="Times New Roman" pitchFamily="18" charset="0"/>
                <a:cs typeface="Times New Roman" pitchFamily="18" charset="0"/>
              </a:rPr>
              <a:t>төмендету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керек</a:t>
            </a:r>
            <a:r>
              <a:rPr lang="ru-RU" sz="1400" dirty="0" smtClean="0">
                <a:latin typeface="Times New Roman" pitchFamily="18" charset="0"/>
                <a:cs typeface="Times New Roman" pitchFamily="18" charset="0"/>
              </a:rPr>
              <a:t>.</a:t>
            </a:r>
          </a:p>
          <a:p>
            <a:pPr eaLnBrk="1" hangingPunct="1">
              <a:buFont typeface="Arial" charset="0"/>
              <a:buNone/>
              <a:defRPr/>
            </a:pPr>
            <a:r>
              <a:rPr lang="ru-RU" sz="1400" b="1" dirty="0" err="1" smtClean="0">
                <a:latin typeface="Times New Roman" pitchFamily="18" charset="0"/>
                <a:cs typeface="Times New Roman" pitchFamily="18" charset="0"/>
              </a:rPr>
              <a:t>Балалар</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технопарктері</a:t>
            </a:r>
            <a:r>
              <a:rPr lang="ru-RU" sz="1400" b="1" dirty="0" smtClean="0">
                <a:latin typeface="Times New Roman" pitchFamily="18" charset="0"/>
                <a:cs typeface="Times New Roman" pitchFamily="18" charset="0"/>
              </a:rPr>
              <a:t> мен </a:t>
            </a:r>
            <a:r>
              <a:rPr lang="ru-RU" sz="1400" b="1" dirty="0" err="1" smtClean="0">
                <a:latin typeface="Times New Roman" pitchFamily="18" charset="0"/>
                <a:cs typeface="Times New Roman" pitchFamily="18" charset="0"/>
              </a:rPr>
              <a:t>бизнес-инкубаторларының желісін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құру керек</a:t>
            </a:r>
            <a:r>
              <a:rPr lang="ru-RU" sz="1400" dirty="0" smtClean="0">
                <a:latin typeface="Times New Roman" pitchFamily="18" charset="0"/>
                <a:cs typeface="Times New Roman" pitchFamily="18" charset="0"/>
              </a:rPr>
              <a:t>.</a:t>
            </a:r>
          </a:p>
          <a:p>
            <a:pPr eaLnBrk="1" hangingPunct="1">
              <a:buFont typeface="Arial" charset="0"/>
              <a:buNone/>
              <a:defRPr/>
            </a:pPr>
            <a:r>
              <a:rPr lang="ru-RU" sz="1400" dirty="0" err="1" smtClean="0">
                <a:latin typeface="Times New Roman" pitchFamily="18" charset="0"/>
                <a:cs typeface="Times New Roman" pitchFamily="18" charset="0"/>
              </a:rPr>
              <a:t>Орыс</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тілді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мектептер</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үшін </a:t>
            </a:r>
            <a:r>
              <a:rPr lang="ru-RU" sz="1400" b="1" dirty="0" err="1" smtClean="0">
                <a:latin typeface="Times New Roman" pitchFamily="18" charset="0"/>
                <a:cs typeface="Times New Roman" pitchFamily="18" charset="0"/>
              </a:rPr>
              <a:t>қазақ тілін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оқытудың </a:t>
            </a:r>
            <a:r>
              <a:rPr lang="ru-RU" sz="1400" b="1" dirty="0" err="1" smtClean="0">
                <a:latin typeface="Times New Roman" pitchFamily="18" charset="0"/>
                <a:cs typeface="Times New Roman" pitchFamily="18" charset="0"/>
              </a:rPr>
              <a:t>жаңа әдістемесі</a:t>
            </a:r>
            <a:r>
              <a:rPr lang="ru-RU" sz="1400" dirty="0" err="1" smtClean="0">
                <a:latin typeface="Times New Roman" pitchFamily="18" charset="0"/>
                <a:cs typeface="Times New Roman" pitchFamily="18" charset="0"/>
              </a:rPr>
              <a:t> әзірленіп, енгізілуде</a:t>
            </a:r>
            <a:r>
              <a:rPr lang="ru-RU" sz="1400" dirty="0" smtClean="0">
                <a:latin typeface="Times New Roman" pitchFamily="18" charset="0"/>
                <a:cs typeface="Times New Roman" pitchFamily="18" charset="0"/>
              </a:rPr>
              <a:t>.</a:t>
            </a:r>
          </a:p>
          <a:p>
            <a:pPr eaLnBrk="1" hangingPunct="1">
              <a:buFont typeface="Arial" charset="0"/>
              <a:buNone/>
              <a:defRPr/>
            </a:pPr>
            <a:r>
              <a:rPr lang="ru-RU" sz="1400" b="1" dirty="0" err="1" smtClean="0">
                <a:latin typeface="Times New Roman" pitchFamily="18" charset="0"/>
                <a:cs typeface="Times New Roman" pitchFamily="18" charset="0"/>
              </a:rPr>
              <a:t>Цифрлық білім</a:t>
            </a:r>
            <a:r>
              <a:rPr lang="ru-RU" sz="1400" b="1" dirty="0" smtClean="0">
                <a:latin typeface="Times New Roman" pitchFamily="18" charset="0"/>
                <a:cs typeface="Times New Roman" pitchFamily="18" charset="0"/>
              </a:rPr>
              <a:t> беру </a:t>
            </a:r>
            <a:r>
              <a:rPr lang="ru-RU" sz="1400" b="1" dirty="0" err="1" smtClean="0">
                <a:latin typeface="Times New Roman" pitchFamily="18" charset="0"/>
                <a:cs typeface="Times New Roman" pitchFamily="18" charset="0"/>
              </a:rPr>
              <a:t>ресурстарын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дамыту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кең жолақты Интернетке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қосу</a:t>
            </a:r>
            <a:r>
              <a:rPr lang="ru-RU" sz="1400" dirty="0" smtClean="0">
                <a:latin typeface="Times New Roman" pitchFamily="18" charset="0"/>
                <a:cs typeface="Times New Roman" pitchFamily="18" charset="0"/>
              </a:rPr>
              <a:t> </a:t>
            </a:r>
            <a:endParaRPr lang="ru-RU" sz="1400" b="1" dirty="0" smtClean="0">
              <a:solidFill>
                <a:srgbClr val="0000FF"/>
              </a:solidFill>
              <a:latin typeface="Times New Roman" pitchFamily="18" charset="0"/>
              <a:cs typeface="Times New Roman" pitchFamily="18" charset="0"/>
            </a:endParaRPr>
          </a:p>
          <a:p>
            <a:pPr eaLnBrk="1" hangingPunct="1">
              <a:buFont typeface="Arial" charset="0"/>
              <a:buNone/>
              <a:defRPr/>
            </a:pPr>
            <a:r>
              <a:rPr lang="ru-RU" sz="1400" b="1" dirty="0" err="1" smtClean="0">
                <a:latin typeface="Times New Roman" pitchFamily="18" charset="0"/>
                <a:cs typeface="Times New Roman" pitchFamily="18" charset="0"/>
              </a:rPr>
              <a:t>«Баршаға тегін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кәсіптік-техникалық білім</a:t>
            </a:r>
            <a:r>
              <a:rPr lang="ru-RU" sz="1400" b="1" dirty="0" smtClean="0">
                <a:latin typeface="Times New Roman" pitchFamily="18" charset="0"/>
                <a:cs typeface="Times New Roman" pitchFamily="18" charset="0"/>
              </a:rPr>
              <a:t> беру»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жобасын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жүзеге асыруды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жалғастыру қажет</a:t>
            </a:r>
            <a:r>
              <a:rPr lang="ru-RU" sz="1400" dirty="0" smtClean="0">
                <a:latin typeface="Times New Roman" pitchFamily="18" charset="0"/>
                <a:cs typeface="Times New Roman" pitchFamily="18" charset="0"/>
              </a:rPr>
              <a:t>.</a:t>
            </a:r>
          </a:p>
          <a:p>
            <a:pPr eaLnBrk="1" hangingPunct="1">
              <a:buFont typeface="Arial" charset="0"/>
              <a:buNone/>
              <a:defRPr/>
            </a:pPr>
            <a:r>
              <a:rPr lang="ru-RU" sz="1400" dirty="0" err="1" smtClean="0">
                <a:latin typeface="Times New Roman" pitchFamily="18" charset="0"/>
                <a:cs typeface="Times New Roman" pitchFamily="18" charset="0"/>
              </a:rPr>
              <a:t>Ұлттың әлеуетін арттыру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үшін </a:t>
            </a:r>
            <a:r>
              <a:rPr lang="ru-RU" sz="1400" b="1" dirty="0" err="1" smtClean="0">
                <a:latin typeface="Times New Roman" pitchFamily="18" charset="0"/>
                <a:cs typeface="Times New Roman" pitchFamily="18" charset="0"/>
              </a:rPr>
              <a:t>мәдениетіміз бен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идеологиямызды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одан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әрі дамытуымыз</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керек</a:t>
            </a:r>
            <a:endParaRPr lang="ru-RU" sz="1400" dirty="0" smtClean="0">
              <a:latin typeface="Times New Roman" pitchFamily="18" charset="0"/>
              <a:cs typeface="Times New Roman" pitchFamily="18" charset="0"/>
            </a:endParaRPr>
          </a:p>
          <a:p>
            <a:pPr eaLnBrk="1" hangingPunct="1">
              <a:buFont typeface="Arial" charset="0"/>
              <a:buNone/>
              <a:defRPr/>
            </a:pPr>
            <a:r>
              <a:rPr lang="ru-RU" sz="1400" dirty="0" smtClean="0">
                <a:latin typeface="Times New Roman" pitchFamily="18" charset="0"/>
                <a:cs typeface="Times New Roman" pitchFamily="18" charset="0"/>
              </a:rPr>
              <a:t>2019 </a:t>
            </a:r>
            <a:r>
              <a:rPr lang="ru-RU" sz="1400" dirty="0" err="1" smtClean="0">
                <a:latin typeface="Times New Roman" pitchFamily="18" charset="0"/>
                <a:cs typeface="Times New Roman" pitchFamily="18" charset="0"/>
              </a:rPr>
              <a:t>жылдан</a:t>
            </a:r>
            <a:r>
              <a:rPr lang="ru-RU" sz="1400"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10-11-сыныптардағы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жаратылыстану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ғылымының жекелеген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пәндерін оқытуды ағылшын тіліне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көшіру басталатын</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болады</a:t>
            </a:r>
            <a:r>
              <a:rPr lang="ru-RU" sz="1400" dirty="0" smtClean="0">
                <a:latin typeface="Times New Roman" pitchFamily="18" charset="0"/>
                <a:cs typeface="Times New Roman" pitchFamily="18" charset="0"/>
              </a:rPr>
              <a:t>.</a:t>
            </a:r>
          </a:p>
          <a:p>
            <a:pPr eaLnBrk="1" hangingPunct="1">
              <a:buFont typeface="Arial" charset="0"/>
              <a:buNone/>
              <a:defRPr/>
            </a:pPr>
            <a:r>
              <a:rPr lang="ru-RU" sz="1400" dirty="0" err="1" smtClean="0">
                <a:latin typeface="Times New Roman" pitchFamily="18" charset="0"/>
                <a:cs typeface="Times New Roman" pitchFamily="18" charset="0"/>
              </a:rPr>
              <a:t>Қолданбалы ғылыми-зерттеулерді ағылшын тіліне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біртіндеп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көшіруді жүзеге асыру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талап</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етіледі</a:t>
            </a:r>
            <a:r>
              <a:rPr lang="ru-RU" sz="1400" dirty="0" smtClean="0">
                <a:latin typeface="Times New Roman" pitchFamily="18" charset="0"/>
                <a:cs typeface="Times New Roman" pitchFamily="18" charset="0"/>
              </a:rPr>
              <a:t>.</a:t>
            </a:r>
          </a:p>
          <a:p>
            <a:pPr eaLnBrk="1" hangingPunct="1">
              <a:buFont typeface="Arial" charset="0"/>
              <a:buNone/>
              <a:defRPr/>
            </a:pPr>
            <a:endParaRPr lang="ru-RU" sz="1400" dirty="0" smtClean="0">
              <a:latin typeface="Times New Roman" pitchFamily="18" charset="0"/>
              <a:cs typeface="Times New Roman" pitchFamily="18" charset="0"/>
            </a:endParaRPr>
          </a:p>
          <a:p>
            <a:pPr eaLnBrk="1" hangingPunct="1">
              <a:buFont typeface="Arial" charset="0"/>
              <a:buNone/>
              <a:defRPr/>
            </a:pPr>
            <a:endParaRPr lang="ru-RU" sz="1400" dirty="0" smtClean="0">
              <a:solidFill>
                <a:srgbClr val="0000FF"/>
              </a:solidFill>
              <a:latin typeface="Times New Roman" pitchFamily="18" charset="0"/>
              <a:cs typeface="Times New Roman" pitchFamily="18" charset="0"/>
            </a:endParaRPr>
          </a:p>
          <a:p>
            <a:pPr eaLnBrk="1" hangingPunct="1">
              <a:buFont typeface="Arial" charset="0"/>
              <a:buNone/>
              <a:defRPr/>
            </a:pPr>
            <a:endParaRPr lang="kk-KZ" sz="1400" dirty="0" smtClean="0">
              <a:latin typeface="Times New Roman" pitchFamily="18" charset="0"/>
              <a:cs typeface="Times New Roman" pitchFamily="18" charset="0"/>
            </a:endParaRPr>
          </a:p>
        </p:txBody>
      </p:sp>
      <p:sp>
        <p:nvSpPr>
          <p:cNvPr id="13" name="Заголовок 1"/>
          <p:cNvSpPr>
            <a:spLocks noGrp="1"/>
          </p:cNvSpPr>
          <p:nvPr>
            <p:ph type="title"/>
          </p:nvPr>
        </p:nvSpPr>
        <p:spPr>
          <a:xfrm>
            <a:off x="342900" y="0"/>
            <a:ext cx="6229350" cy="1428750"/>
          </a:xfrm>
        </p:spPr>
        <p:style>
          <a:lnRef idx="1">
            <a:schemeClr val="accent3"/>
          </a:lnRef>
          <a:fillRef idx="2">
            <a:schemeClr val="accent3"/>
          </a:fillRef>
          <a:effectRef idx="1">
            <a:schemeClr val="accent3"/>
          </a:effectRef>
          <a:fontRef idx="minor">
            <a:schemeClr val="dk1"/>
          </a:fontRef>
        </p:style>
        <p:txBody>
          <a:bodyPr rtlCol="0">
            <a:noAutofit/>
          </a:bodyPr>
          <a:lstStyle/>
          <a:p>
            <a:pPr>
              <a:defRPr/>
            </a:pPr>
            <a:r>
              <a:rPr lang="kk-KZ" sz="1600" dirty="0" smtClean="0">
                <a:latin typeface="Times New Roman" pitchFamily="18" charset="0"/>
                <a:cs typeface="Times New Roman" pitchFamily="18" charset="0"/>
              </a:rPr>
              <a:t/>
            </a:r>
            <a:br>
              <a:rPr lang="kk-KZ" sz="1600" dirty="0" smtClean="0">
                <a:latin typeface="Times New Roman" pitchFamily="18" charset="0"/>
                <a:cs typeface="Times New Roman" pitchFamily="18" charset="0"/>
              </a:rPr>
            </a:br>
            <a:r>
              <a:rPr lang="ru-RU" sz="2000" dirty="0" smtClean="0"/>
              <a:t> </a:t>
            </a:r>
            <a:br>
              <a:rPr lang="ru-RU" sz="2000" dirty="0" smtClean="0"/>
            </a:br>
            <a:r>
              <a:rPr lang="ru-RU" sz="1600" dirty="0" smtClean="0">
                <a:latin typeface="Times New Roman" pitchFamily="18" charset="0"/>
                <a:cs typeface="Times New Roman" pitchFamily="18" charset="0"/>
              </a:rPr>
              <a:t>.</a:t>
            </a:r>
            <a:r>
              <a:rPr lang="ru-RU" sz="2000" dirty="0" smtClean="0"/>
              <a:t/>
            </a:r>
            <a:br>
              <a:rPr lang="ru-RU" sz="2000" dirty="0" smtClean="0"/>
            </a:br>
            <a:r>
              <a:rPr lang="ru-RU" sz="2000" dirty="0" smtClean="0"/>
              <a:t/>
            </a:r>
            <a:br>
              <a:rPr lang="ru-RU" sz="2000" dirty="0" smtClean="0"/>
            </a:br>
            <a:r>
              <a:rPr lang="ru-RU" sz="1600" b="1" dirty="0" err="1" smtClean="0">
                <a:latin typeface="Times New Roman" pitchFamily="18" charset="0"/>
                <a:cs typeface="Times New Roman" pitchFamily="18" charset="0"/>
              </a:rPr>
              <a:t>Жаңа технологиялық қалып</a:t>
            </a:r>
            <a:r>
              <a:rPr lang="ru-RU" sz="1600" dirty="0" err="1" smtClean="0">
                <a:latin typeface="Times New Roman" pitchFamily="18" charset="0"/>
                <a:cs typeface="Times New Roman" pitchFamily="18" charset="0"/>
              </a:rPr>
              <a:t> біздің қалай жұмыс істейтінімізді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азаматтық құқықтарымызды қалай іске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асыратынымызды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балаларымызды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қалай тәрбиелейтінімізді </a:t>
            </a:r>
            <a:r>
              <a:rPr lang="ru-RU" sz="1600" b="1" dirty="0" err="1" smtClean="0">
                <a:latin typeface="Times New Roman" pitchFamily="18" charset="0"/>
                <a:cs typeface="Times New Roman" pitchFamily="18" charset="0"/>
              </a:rPr>
              <a:t>түбегейлі өзгертуде</a:t>
            </a:r>
            <a:r>
              <a:rPr lang="ru-RU" sz="1600" dirty="0" err="1"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Қазақстанның қолайлы дамуы</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орта </a:t>
            </a:r>
            <a:r>
              <a:rPr lang="ru-RU" sz="1600" b="1" dirty="0" err="1" smtClean="0">
                <a:latin typeface="Times New Roman" pitchFamily="18" charset="0"/>
                <a:cs typeface="Times New Roman" pitchFamily="18" charset="0"/>
              </a:rPr>
              <a:t>таптың</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қалыптасуына мүмкіндік берді</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2000" dirty="0" smtClean="0"/>
              <a:t/>
            </a:r>
            <a:br>
              <a:rPr lang="ru-RU" sz="2000" dirty="0" smtClean="0"/>
            </a:br>
            <a:r>
              <a:rPr lang="ru-RU" sz="2000" dirty="0" smtClean="0"/>
              <a:t/>
            </a:r>
            <a:br>
              <a:rPr lang="ru-RU" sz="2000" dirty="0" smtClean="0"/>
            </a:br>
            <a:endParaRPr lang="kk-KZ" sz="2000" dirty="0" smtClean="0">
              <a:solidFill>
                <a:srgbClr val="FF0000"/>
              </a:solidFill>
              <a:latin typeface="Times New Roman" pitchFamily="18" charset="0"/>
              <a:cs typeface="Times New Roman" pitchFamily="18" charset="0"/>
            </a:endParaRPr>
          </a:p>
        </p:txBody>
      </p:sp>
      <p:sp>
        <p:nvSpPr>
          <p:cNvPr id="16" name="6-конечная звезда 15"/>
          <p:cNvSpPr/>
          <p:nvPr/>
        </p:nvSpPr>
        <p:spPr>
          <a:xfrm>
            <a:off x="0" y="928688"/>
            <a:ext cx="1143000" cy="1214437"/>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7</a:t>
            </a:r>
            <a:endParaRPr lang="ru-RU" sz="5400" b="1" dirty="0">
              <a:solidFill>
                <a:srgbClr val="0000FF"/>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с двумя скругленными противолежащими углами 8"/>
          <p:cNvSpPr/>
          <p:nvPr/>
        </p:nvSpPr>
        <p:spPr>
          <a:xfrm>
            <a:off x="214313" y="1857375"/>
            <a:ext cx="2643187" cy="928688"/>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1400" b="1" dirty="0">
                <a:solidFill>
                  <a:srgbClr val="0000FF"/>
                </a:solidFill>
                <a:latin typeface="Times New Roman" pitchFamily="18" charset="0"/>
                <a:cs typeface="Times New Roman" pitchFamily="18" charset="0"/>
              </a:rPr>
              <a:t>Оқушыларға берілетін тапсырма азаяды. ТМД елдері ішінде орта есеппен 1/3 есе көп екендігі айтылды</a:t>
            </a:r>
            <a:endParaRPr lang="ru-RU" sz="1400" dirty="0">
              <a:solidFill>
                <a:srgbClr val="0000FF"/>
              </a:solidFill>
              <a:latin typeface="Times New Roman" pitchFamily="18" charset="0"/>
              <a:cs typeface="Times New Roman" pitchFamily="18" charset="0"/>
            </a:endParaRPr>
          </a:p>
        </p:txBody>
      </p:sp>
      <p:sp>
        <p:nvSpPr>
          <p:cNvPr id="10" name="Прямоугольник с двумя скругленными противолежащими углами 9"/>
          <p:cNvSpPr/>
          <p:nvPr/>
        </p:nvSpPr>
        <p:spPr>
          <a:xfrm>
            <a:off x="214313" y="7929563"/>
            <a:ext cx="6429375" cy="857250"/>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dirty="0">
              <a:solidFill>
                <a:srgbClr val="0000FF"/>
              </a:solidFill>
              <a:latin typeface="Times New Roman" pitchFamily="18" charset="0"/>
              <a:cs typeface="Times New Roman" pitchFamily="18" charset="0"/>
            </a:endParaRPr>
          </a:p>
        </p:txBody>
      </p:sp>
      <p:sp>
        <p:nvSpPr>
          <p:cNvPr id="11" name="Прямоугольник с двумя скругленными противолежащими углами 10"/>
          <p:cNvSpPr/>
          <p:nvPr/>
        </p:nvSpPr>
        <p:spPr>
          <a:xfrm>
            <a:off x="785813" y="2786063"/>
            <a:ext cx="2500312" cy="1000125"/>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1400" b="1" dirty="0">
                <a:solidFill>
                  <a:srgbClr val="0000FF"/>
                </a:solidFill>
                <a:latin typeface="Times New Roman" pitchFamily="18" charset="0"/>
                <a:cs typeface="Times New Roman" pitchFamily="18" charset="0"/>
              </a:rPr>
              <a:t>Мұғалімдер үшін біліктілік деңгейі ескеріліп категориялардың жаңа кестесі енгіледі</a:t>
            </a:r>
            <a:endParaRPr lang="ru-RU" sz="1400" b="1" dirty="0">
              <a:solidFill>
                <a:srgbClr val="0000FF"/>
              </a:solidFill>
              <a:latin typeface="Times New Roman" pitchFamily="18" charset="0"/>
              <a:cs typeface="Times New Roman" pitchFamily="18" charset="0"/>
            </a:endParaRPr>
          </a:p>
        </p:txBody>
      </p:sp>
      <p:sp>
        <p:nvSpPr>
          <p:cNvPr id="12" name="Прямоугольник с двумя скругленными противолежащими углами 11"/>
          <p:cNvSpPr/>
          <p:nvPr/>
        </p:nvSpPr>
        <p:spPr>
          <a:xfrm>
            <a:off x="642938" y="4714875"/>
            <a:ext cx="2571750" cy="1071563"/>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1400" b="1" dirty="0">
                <a:solidFill>
                  <a:srgbClr val="0000FF"/>
                </a:solidFill>
                <a:latin typeface="Times New Roman" pitchFamily="18" charset="0"/>
                <a:cs typeface="Times New Roman" pitchFamily="18" charset="0"/>
              </a:rPr>
              <a:t>2025жылға дейін білім берудің барлық деңгейінде латын әліпбиіне көшудің нақты кестесі әзірленеді</a:t>
            </a:r>
            <a:endParaRPr lang="ru-RU" sz="1400" b="1" dirty="0">
              <a:solidFill>
                <a:srgbClr val="0000FF"/>
              </a:solidFill>
              <a:latin typeface="Times New Roman" pitchFamily="18" charset="0"/>
              <a:cs typeface="Times New Roman" pitchFamily="18" charset="0"/>
            </a:endParaRPr>
          </a:p>
        </p:txBody>
      </p:sp>
      <p:sp>
        <p:nvSpPr>
          <p:cNvPr id="13" name="Прямоугольник с двумя скругленными противолежащими углами 12"/>
          <p:cNvSpPr/>
          <p:nvPr/>
        </p:nvSpPr>
        <p:spPr>
          <a:xfrm>
            <a:off x="214313" y="5786438"/>
            <a:ext cx="2714625" cy="1071562"/>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1400" b="1" dirty="0">
                <a:solidFill>
                  <a:srgbClr val="0000FF"/>
                </a:solidFill>
                <a:latin typeface="Times New Roman" pitchFamily="18" charset="0"/>
                <a:cs typeface="Times New Roman" pitchFamily="18" charset="0"/>
              </a:rPr>
              <a:t>2021жылы орта білім саласында жаңартылған мазмұнға көшу аяқталады</a:t>
            </a:r>
            <a:endParaRPr lang="ru-RU" sz="1400" b="1" dirty="0">
              <a:solidFill>
                <a:srgbClr val="0000FF"/>
              </a:solidFill>
              <a:latin typeface="Times New Roman" pitchFamily="18" charset="0"/>
              <a:cs typeface="Times New Roman" pitchFamily="18" charset="0"/>
            </a:endParaRPr>
          </a:p>
        </p:txBody>
      </p:sp>
      <p:sp>
        <p:nvSpPr>
          <p:cNvPr id="14" name="Прямоугольник с двумя скругленными противолежащими углами 13"/>
          <p:cNvSpPr/>
          <p:nvPr/>
        </p:nvSpPr>
        <p:spPr>
          <a:xfrm>
            <a:off x="3643313" y="5786438"/>
            <a:ext cx="2786062" cy="1071562"/>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err="1"/>
              <a:t>Жеке</a:t>
            </a:r>
            <a:r>
              <a:rPr lang="ru-RU" sz="1600" b="1" dirty="0"/>
              <a:t> </a:t>
            </a:r>
            <a:r>
              <a:rPr lang="ru-RU" sz="1600" b="1" dirty="0" err="1"/>
              <a:t>сектордың </a:t>
            </a:r>
            <a:r>
              <a:rPr lang="ru-RU" sz="1400" dirty="0" err="1">
                <a:solidFill>
                  <a:srgbClr val="0000FF"/>
                </a:solidFill>
                <a:latin typeface="Times New Roman" pitchFamily="18" charset="0"/>
                <a:cs typeface="Times New Roman" pitchFamily="18" charset="0"/>
              </a:rPr>
              <a:t>бірлескен</a:t>
            </a:r>
            <a:r>
              <a:rPr lang="ru-RU" sz="1600" b="1" dirty="0"/>
              <a:t> </a:t>
            </a:r>
            <a:r>
              <a:rPr lang="ru-RU" sz="1400" b="1" dirty="0" err="1">
                <a:solidFill>
                  <a:srgbClr val="0000FF"/>
                </a:solidFill>
                <a:latin typeface="Times New Roman" pitchFamily="18" charset="0"/>
                <a:cs typeface="Times New Roman" pitchFamily="18" charset="0"/>
              </a:rPr>
              <a:t>қаржыландыруға атсалысуы</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барлық қолданбалы ғылыми-зерттеу әзірлемелері үшін міндетті</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талап</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болуға тиіс</a:t>
            </a:r>
            <a:r>
              <a:rPr lang="ru-RU" sz="1400" b="1" dirty="0">
                <a:solidFill>
                  <a:srgbClr val="0000FF"/>
                </a:solidFill>
                <a:latin typeface="Times New Roman" pitchFamily="18" charset="0"/>
                <a:cs typeface="Times New Roman" pitchFamily="18" charset="0"/>
              </a:rPr>
              <a:t>.</a:t>
            </a:r>
          </a:p>
          <a:p>
            <a:pPr algn="ctr">
              <a:defRPr/>
            </a:pPr>
            <a:endParaRPr lang="ru-RU" sz="1400" dirty="0">
              <a:solidFill>
                <a:srgbClr val="0000FF"/>
              </a:solidFill>
              <a:latin typeface="Times New Roman" pitchFamily="18" charset="0"/>
              <a:cs typeface="Times New Roman" pitchFamily="18" charset="0"/>
            </a:endParaRPr>
          </a:p>
        </p:txBody>
      </p:sp>
      <p:sp>
        <p:nvSpPr>
          <p:cNvPr id="15" name="Прямоугольник с двумя скругленными противолежащими углами 14"/>
          <p:cNvSpPr/>
          <p:nvPr/>
        </p:nvSpPr>
        <p:spPr>
          <a:xfrm>
            <a:off x="3429000" y="4714875"/>
            <a:ext cx="2786063" cy="1071563"/>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1400" b="1" dirty="0">
                <a:solidFill>
                  <a:srgbClr val="0000FF"/>
                </a:solidFill>
                <a:latin typeface="Times New Roman" pitchFamily="18" charset="0"/>
                <a:cs typeface="Times New Roman" pitchFamily="18" charset="0"/>
              </a:rPr>
              <a:t>2019жылдын 10-11 сыныптардағы жаратылыстану ғылымының жекелеген пәндері ағылшын тілінде оқытылады</a:t>
            </a:r>
            <a:endParaRPr lang="ru-RU" sz="1400" b="1" dirty="0">
              <a:solidFill>
                <a:srgbClr val="0000FF"/>
              </a:solidFill>
              <a:latin typeface="Times New Roman" pitchFamily="18" charset="0"/>
              <a:cs typeface="Times New Roman" pitchFamily="18" charset="0"/>
            </a:endParaRPr>
          </a:p>
        </p:txBody>
      </p:sp>
      <p:sp>
        <p:nvSpPr>
          <p:cNvPr id="16" name="Прямоугольник с двумя скругленными противолежащими углами 15"/>
          <p:cNvSpPr/>
          <p:nvPr/>
        </p:nvSpPr>
        <p:spPr>
          <a:xfrm>
            <a:off x="3429000" y="2786063"/>
            <a:ext cx="2714625" cy="1000125"/>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1400" b="1" dirty="0">
                <a:solidFill>
                  <a:srgbClr val="0000FF"/>
                </a:solidFill>
                <a:latin typeface="Times New Roman" pitchFamily="18" charset="0"/>
                <a:cs typeface="Times New Roman" pitchFamily="18" charset="0"/>
              </a:rPr>
              <a:t>2018жылдың 1 қаңтарынан білім берудің жаңа мазмұнына көшкен мұғалімдердің жалақысы 30пайызға көбейеді</a:t>
            </a:r>
            <a:endParaRPr lang="ru-RU" sz="1400" b="1" dirty="0">
              <a:solidFill>
                <a:srgbClr val="0000FF"/>
              </a:solidFill>
              <a:latin typeface="Times New Roman" pitchFamily="18" charset="0"/>
              <a:cs typeface="Times New Roman" pitchFamily="18" charset="0"/>
            </a:endParaRPr>
          </a:p>
        </p:txBody>
      </p:sp>
      <p:sp>
        <p:nvSpPr>
          <p:cNvPr id="17" name="Прямоугольник с двумя скругленными противолежащими углами 16"/>
          <p:cNvSpPr/>
          <p:nvPr/>
        </p:nvSpPr>
        <p:spPr>
          <a:xfrm>
            <a:off x="3714750" y="1857375"/>
            <a:ext cx="2643188" cy="928688"/>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1400" b="1" dirty="0">
                <a:solidFill>
                  <a:srgbClr val="0000FF"/>
                </a:solidFill>
                <a:latin typeface="Times New Roman" pitchFamily="18" charset="0"/>
                <a:cs typeface="Times New Roman" pitchFamily="18" charset="0"/>
              </a:rPr>
              <a:t>Барлық қажетті инфрақұрылымдары бар тезнопарктер желісі құрылады</a:t>
            </a:r>
            <a:endParaRPr lang="ru-RU" sz="1400" b="1" dirty="0">
              <a:solidFill>
                <a:srgbClr val="0000FF"/>
              </a:solidFill>
              <a:latin typeface="Times New Roman" pitchFamily="18" charset="0"/>
              <a:cs typeface="Times New Roman" pitchFamily="18" charset="0"/>
            </a:endParaRPr>
          </a:p>
        </p:txBody>
      </p:sp>
      <p:sp>
        <p:nvSpPr>
          <p:cNvPr id="8203" name="Rectangle 11"/>
          <p:cNvSpPr>
            <a:spLocks noChangeArrowheads="1"/>
          </p:cNvSpPr>
          <p:nvPr/>
        </p:nvSpPr>
        <p:spPr bwMode="auto">
          <a:xfrm>
            <a:off x="428625" y="7643813"/>
            <a:ext cx="6000750" cy="1200150"/>
          </a:xfrm>
          <a:prstGeom prst="rect">
            <a:avLst/>
          </a:prstGeom>
          <a:noFill/>
          <a:ln w="9525">
            <a:noFill/>
            <a:miter lim="800000"/>
            <a:headEnd/>
            <a:tailEnd/>
          </a:ln>
        </p:spPr>
        <p:txBody>
          <a:bodyPr anchor="ctr">
            <a:spAutoFit/>
          </a:bodyPr>
          <a:lstStyle/>
          <a:p>
            <a:pPr algn="ctr" eaLnBrk="0" hangingPunct="0"/>
            <a:endParaRPr lang="ru-RU" sz="1600">
              <a:solidFill>
                <a:srgbClr val="0000FF"/>
              </a:solidFill>
              <a:latin typeface="Times New Roman" pitchFamily="18" charset="0"/>
              <a:cs typeface="Times New Roman" pitchFamily="18" charset="0"/>
            </a:endParaRPr>
          </a:p>
          <a:p>
            <a:pPr algn="ctr" eaLnBrk="0" hangingPunct="0"/>
            <a:r>
              <a:rPr lang="ru-RU" sz="1400" b="1">
                <a:solidFill>
                  <a:srgbClr val="0000FF"/>
                </a:solidFill>
                <a:latin typeface="Times New Roman" pitchFamily="18" charset="0"/>
                <a:cs typeface="Times New Roman" pitchFamily="18" charset="0"/>
              </a:rPr>
              <a:t>Біздің жастар өзінің тарихын, тілін, мәдениетін білетін, сондай-ақ заманына лайық, шет тілдерін меңгерген, озық әрі жаһандық көзқарасы бар қазақстандық біздің қоғамымыздың идеалына айналуға тиіс.</a:t>
            </a:r>
          </a:p>
        </p:txBody>
      </p:sp>
      <p:pic>
        <p:nvPicPr>
          <p:cNvPr id="8204" name="Picture 2" descr="http://spectr.com.kz/upload/iblock/cc9/220620162.jpg"/>
          <p:cNvPicPr>
            <a:picLocks noChangeAspect="1" noChangeArrowheads="1"/>
          </p:cNvPicPr>
          <p:nvPr/>
        </p:nvPicPr>
        <p:blipFill>
          <a:blip r:embed="rId2"/>
          <a:srcRect/>
          <a:stretch>
            <a:fillRect/>
          </a:stretch>
        </p:blipFill>
        <p:spPr bwMode="auto">
          <a:xfrm>
            <a:off x="642938" y="0"/>
            <a:ext cx="5600700" cy="1847850"/>
          </a:xfrm>
          <a:prstGeom prst="rect">
            <a:avLst/>
          </a:prstGeom>
          <a:noFill/>
          <a:ln w="9525">
            <a:noFill/>
            <a:miter lim="800000"/>
            <a:headEnd/>
            <a:tailEnd/>
          </a:ln>
        </p:spPr>
      </p:pic>
      <p:sp>
        <p:nvSpPr>
          <p:cNvPr id="19" name="Прямоугольник с двумя скругленными противолежащими углами 18"/>
          <p:cNvSpPr/>
          <p:nvPr/>
        </p:nvSpPr>
        <p:spPr>
          <a:xfrm>
            <a:off x="1785938" y="0"/>
            <a:ext cx="3429000" cy="500063"/>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1600" b="1" dirty="0">
                <a:solidFill>
                  <a:srgbClr val="0000FF"/>
                </a:solidFill>
                <a:latin typeface="Times New Roman" pitchFamily="18" charset="0"/>
                <a:cs typeface="Times New Roman" pitchFamily="18" charset="0"/>
              </a:rPr>
              <a:t>Білім беруде</a:t>
            </a:r>
            <a:endParaRPr lang="ru-RU" sz="1600" b="1" dirty="0">
              <a:solidFill>
                <a:srgbClr val="0000FF"/>
              </a:solidFill>
              <a:latin typeface="Times New Roman" pitchFamily="18" charset="0"/>
              <a:cs typeface="Times New Roman" pitchFamily="18" charset="0"/>
            </a:endParaRPr>
          </a:p>
        </p:txBody>
      </p:sp>
      <p:sp>
        <p:nvSpPr>
          <p:cNvPr id="20" name="Прямоугольник с двумя скругленными противолежащими углами 19"/>
          <p:cNvSpPr/>
          <p:nvPr/>
        </p:nvSpPr>
        <p:spPr>
          <a:xfrm>
            <a:off x="214313" y="3786188"/>
            <a:ext cx="2643187" cy="928687"/>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1400" b="1" dirty="0">
                <a:solidFill>
                  <a:srgbClr val="0000FF"/>
                </a:solidFill>
                <a:latin typeface="Times New Roman" pitchFamily="18" charset="0"/>
                <a:cs typeface="Times New Roman" pitchFamily="18" charset="0"/>
              </a:rPr>
              <a:t>Мұғалімдер жалақысы біліктілігінің расталуына байланысты 30-50пайызға өседі</a:t>
            </a:r>
            <a:endParaRPr lang="ru-RU" sz="1400" b="1" dirty="0">
              <a:solidFill>
                <a:srgbClr val="0000FF"/>
              </a:solidFill>
              <a:latin typeface="Times New Roman" pitchFamily="18" charset="0"/>
              <a:cs typeface="Times New Roman" pitchFamily="18" charset="0"/>
            </a:endParaRPr>
          </a:p>
        </p:txBody>
      </p:sp>
      <p:sp>
        <p:nvSpPr>
          <p:cNvPr id="21" name="Прямоугольник с двумя скругленными противолежащими углами 20"/>
          <p:cNvSpPr/>
          <p:nvPr/>
        </p:nvSpPr>
        <p:spPr>
          <a:xfrm>
            <a:off x="3714750" y="3786188"/>
            <a:ext cx="2643188" cy="928687"/>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1400" b="1" dirty="0">
                <a:solidFill>
                  <a:srgbClr val="0000FF"/>
                </a:solidFill>
                <a:latin typeface="Times New Roman" pitchFamily="18" charset="0"/>
                <a:cs typeface="Times New Roman" pitchFamily="18" charset="0"/>
              </a:rPr>
              <a:t>2019жылдың 1қыркүйегінен мектепке дейінгі білім берудің бірыңғай стандарты енгізіледі</a:t>
            </a:r>
            <a:endParaRPr lang="ru-RU" sz="1400" b="1" dirty="0">
              <a:solidFill>
                <a:srgbClr val="0000FF"/>
              </a:solidFill>
              <a:latin typeface="Times New Roman" pitchFamily="18" charset="0"/>
              <a:cs typeface="Times New Roman" pitchFamily="18" charset="0"/>
            </a:endParaRPr>
          </a:p>
        </p:txBody>
      </p:sp>
      <p:sp>
        <p:nvSpPr>
          <p:cNvPr id="22" name="Прямоугольник с двумя скругленными противолежащими углами 21"/>
          <p:cNvSpPr/>
          <p:nvPr/>
        </p:nvSpPr>
        <p:spPr>
          <a:xfrm>
            <a:off x="285750" y="6858000"/>
            <a:ext cx="2928938" cy="1071563"/>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b="1" dirty="0" err="1">
                <a:solidFill>
                  <a:srgbClr val="0000FF"/>
                </a:solidFill>
                <a:latin typeface="Times New Roman" pitchFamily="18" charset="0"/>
                <a:cs typeface="Times New Roman" pitchFamily="18" charset="0"/>
              </a:rPr>
              <a:t>Жас</a:t>
            </a:r>
            <a:r>
              <a:rPr lang="ru-RU" sz="1600" b="1" dirty="0"/>
              <a:t> </a:t>
            </a:r>
            <a:r>
              <a:rPr lang="ru-RU" sz="1400" b="1" dirty="0" err="1">
                <a:solidFill>
                  <a:srgbClr val="0000FF"/>
                </a:solidFill>
                <a:latin typeface="Times New Roman" pitchFamily="18" charset="0"/>
                <a:cs typeface="Times New Roman" pitchFamily="18" charset="0"/>
              </a:rPr>
              <a:t>ғалымдарымызға ғылыми гранттар</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аясында</a:t>
            </a:r>
            <a:r>
              <a:rPr lang="ru-RU" sz="1400" b="1" dirty="0">
                <a:solidFill>
                  <a:srgbClr val="0000FF"/>
                </a:solidFill>
                <a:latin typeface="Times New Roman" pitchFamily="18" charset="0"/>
                <a:cs typeface="Times New Roman" pitchFamily="18" charset="0"/>
              </a:rPr>
              <a:t> квота </a:t>
            </a:r>
            <a:r>
              <a:rPr lang="ru-RU" sz="1400" b="1" dirty="0" err="1">
                <a:solidFill>
                  <a:srgbClr val="0000FF"/>
                </a:solidFill>
                <a:latin typeface="Times New Roman" pitchFamily="18" charset="0"/>
                <a:cs typeface="Times New Roman" pitchFamily="18" charset="0"/>
              </a:rPr>
              <a:t>бөліп</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оларды</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қолдаудың</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жүйелі саясатын</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жүргізуіміз керек</a:t>
            </a:r>
            <a:r>
              <a:rPr lang="ru-RU" sz="1600" dirty="0"/>
              <a:t>.</a:t>
            </a:r>
          </a:p>
          <a:p>
            <a:pPr algn="ctr">
              <a:defRPr/>
            </a:pPr>
            <a:endParaRPr lang="ru-RU" sz="1600" dirty="0">
              <a:solidFill>
                <a:srgbClr val="0000FF"/>
              </a:solidFill>
              <a:latin typeface="Times New Roman" pitchFamily="18" charset="0"/>
              <a:cs typeface="Times New Roman" pitchFamily="18" charset="0"/>
            </a:endParaRPr>
          </a:p>
        </p:txBody>
      </p:sp>
      <p:sp>
        <p:nvSpPr>
          <p:cNvPr id="23" name="Прямоугольник с двумя скругленными противолежащими углами 22"/>
          <p:cNvSpPr/>
          <p:nvPr/>
        </p:nvSpPr>
        <p:spPr>
          <a:xfrm>
            <a:off x="3214688" y="6858000"/>
            <a:ext cx="2857500" cy="1071563"/>
          </a:xfrm>
          <a:prstGeom prst="round2DiagRect">
            <a:avLst/>
          </a:prstGeom>
          <a:solidFill>
            <a:srgbClr val="FFFF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b="1" dirty="0" err="1">
                <a:solidFill>
                  <a:srgbClr val="0000FF"/>
                </a:solidFill>
                <a:latin typeface="Times New Roman" pitchFamily="18" charset="0"/>
                <a:cs typeface="Times New Roman" pitchFamily="18" charset="0"/>
              </a:rPr>
              <a:t>Барлық оқытушыларының видеосабақтары </a:t>
            </a:r>
            <a:r>
              <a:rPr lang="ru-RU" sz="1400" b="1" dirty="0">
                <a:solidFill>
                  <a:srgbClr val="0000FF"/>
                </a:solidFill>
                <a:latin typeface="Times New Roman" pitchFamily="18" charset="0"/>
                <a:cs typeface="Times New Roman" pitchFamily="18" charset="0"/>
              </a:rPr>
              <a:t>мен </a:t>
            </a:r>
            <a:r>
              <a:rPr lang="ru-RU" sz="1400" b="1" dirty="0" err="1">
                <a:solidFill>
                  <a:srgbClr val="0000FF"/>
                </a:solidFill>
                <a:latin typeface="Times New Roman" pitchFamily="18" charset="0"/>
                <a:cs typeface="Times New Roman" pitchFamily="18" charset="0"/>
              </a:rPr>
              <a:t>видеолекцияларын</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Интернетте</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орналастыру</a:t>
            </a:r>
            <a:r>
              <a:rPr lang="ru-RU" sz="1400" b="1" dirty="0">
                <a:solidFill>
                  <a:srgbClr val="0000FF"/>
                </a:solidFill>
                <a:latin typeface="Times New Roman" pitchFamily="18" charset="0"/>
                <a:cs typeface="Times New Roman" pitchFamily="18" charset="0"/>
              </a:rPr>
              <a:t> </a:t>
            </a:r>
            <a:r>
              <a:rPr lang="ru-RU" sz="1400" b="1" dirty="0" err="1">
                <a:solidFill>
                  <a:srgbClr val="0000FF"/>
                </a:solidFill>
                <a:latin typeface="Times New Roman" pitchFamily="18" charset="0"/>
                <a:cs typeface="Times New Roman" pitchFamily="18" charset="0"/>
              </a:rPr>
              <a:t>керек</a:t>
            </a:r>
            <a:r>
              <a:rPr lang="ru-RU" sz="1400" b="1" dirty="0">
                <a:solidFill>
                  <a:srgbClr val="0000FF"/>
                </a:solidFill>
                <a:latin typeface="Times New Roman" pitchFamily="18" charset="0"/>
                <a:cs typeface="Times New Roman"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a:spLocks noGrp="1"/>
          </p:cNvSpPr>
          <p:nvPr>
            <p:ph type="title"/>
          </p:nvPr>
        </p:nvSpPr>
        <p:spPr>
          <a:xfrm>
            <a:off x="342900" y="0"/>
            <a:ext cx="6229350" cy="1285875"/>
          </a:xfrm>
        </p:spPr>
        <p:style>
          <a:lnRef idx="1">
            <a:schemeClr val="accent3"/>
          </a:lnRef>
          <a:fillRef idx="2">
            <a:schemeClr val="accent3"/>
          </a:fillRef>
          <a:effectRef idx="1">
            <a:schemeClr val="accent3"/>
          </a:effectRef>
          <a:fontRef idx="minor">
            <a:schemeClr val="dk1"/>
          </a:fontRef>
        </p:style>
        <p:txBody>
          <a:bodyPr rtlCol="0">
            <a:noAutofit/>
          </a:bodyPr>
          <a:lstStyle/>
          <a:p>
            <a:pPr>
              <a:defRPr/>
            </a:pPr>
            <a:r>
              <a:rPr lang="kk-KZ" sz="1600" dirty="0" smtClean="0">
                <a:latin typeface="Times New Roman" pitchFamily="18" charset="0"/>
                <a:cs typeface="Times New Roman" pitchFamily="18" charset="0"/>
              </a:rPr>
              <a:t/>
            </a:r>
            <a:br>
              <a:rPr lang="kk-KZ" sz="1600" dirty="0" smtClean="0">
                <a:latin typeface="Times New Roman" pitchFamily="18" charset="0"/>
                <a:cs typeface="Times New Roman" pitchFamily="18" charset="0"/>
              </a:rPr>
            </a:br>
            <a:r>
              <a:rPr lang="ru-RU" sz="2000" dirty="0" smtClean="0"/>
              <a:t> </a:t>
            </a:r>
            <a:br>
              <a:rPr lang="ru-RU" sz="2000" dirty="0" smtClean="0"/>
            </a:br>
            <a:r>
              <a:rPr lang="ru-RU" sz="1600" dirty="0" smtClean="0">
                <a:latin typeface="Times New Roman" pitchFamily="18" charset="0"/>
                <a:cs typeface="Times New Roman" pitchFamily="18" charset="0"/>
              </a:rPr>
              <a:t>.</a:t>
            </a:r>
            <a:r>
              <a:rPr lang="ru-RU" sz="2000" dirty="0" smtClean="0"/>
              <a:t/>
            </a:r>
            <a:br>
              <a:rPr lang="ru-RU" sz="2000" dirty="0" smtClean="0"/>
            </a:br>
            <a:r>
              <a:rPr lang="ru-RU" sz="2000" dirty="0" smtClean="0"/>
              <a:t> </a:t>
            </a:r>
            <a:r>
              <a:rPr lang="ru-RU" sz="1600" dirty="0" err="1" smtClean="0">
                <a:latin typeface="Times New Roman" pitchFamily="18" charset="0"/>
                <a:cs typeface="Times New Roman" pitchFamily="18" charset="0"/>
              </a:rPr>
              <a:t>Қазақстан Республикасының </a:t>
            </a:r>
            <a:r>
              <a:rPr lang="ru-RU" sz="1600" b="1" dirty="0" smtClean="0">
                <a:latin typeface="Times New Roman" pitchFamily="18" charset="0"/>
                <a:cs typeface="Times New Roman" pitchFamily="18" charset="0"/>
              </a:rPr>
              <a:t>2025 </a:t>
            </a:r>
            <a:r>
              <a:rPr lang="ru-RU" sz="1600" b="1" dirty="0" err="1" smtClean="0">
                <a:latin typeface="Times New Roman" pitchFamily="18" charset="0"/>
                <a:cs typeface="Times New Roman" pitchFamily="18" charset="0"/>
              </a:rPr>
              <a:t>жылға дейінгі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дамуының кешенді</a:t>
            </a:r>
            <a:r>
              <a:rPr lang="ru-RU" sz="1600"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стратегиялық жоспары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жасалды</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Біздің </a:t>
            </a:r>
            <a:r>
              <a:rPr lang="ru-RU" sz="1600" b="1" dirty="0" err="1" smtClean="0">
                <a:latin typeface="Times New Roman" pitchFamily="18" charset="0"/>
                <a:cs typeface="Times New Roman" pitchFamily="18" charset="0"/>
              </a:rPr>
              <a:t>ұзақ мерзімді</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мақсаттарымыз өзгеріссіз қала береді</a:t>
            </a:r>
            <a:r>
              <a:rPr lang="ru-RU" sz="1600" dirty="0" smtClean="0">
                <a:latin typeface="Times New Roman" pitchFamily="18" charset="0"/>
                <a:cs typeface="Times New Roman" pitchFamily="18" charset="0"/>
              </a:rPr>
              <a:t>.</a:t>
            </a: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endParaRPr lang="kk-KZ" sz="2000" dirty="0" smtClean="0">
              <a:solidFill>
                <a:srgbClr val="FF0000"/>
              </a:solidFill>
              <a:latin typeface="Times New Roman" pitchFamily="18" charset="0"/>
              <a:cs typeface="Times New Roman" pitchFamily="18" charset="0"/>
            </a:endParaRPr>
          </a:p>
        </p:txBody>
      </p:sp>
      <p:sp>
        <p:nvSpPr>
          <p:cNvPr id="15" name="Содержимое 2"/>
          <p:cNvSpPr txBox="1">
            <a:spLocks/>
          </p:cNvSpPr>
          <p:nvPr/>
        </p:nvSpPr>
        <p:spPr bwMode="auto">
          <a:xfrm>
            <a:off x="214313" y="1643063"/>
            <a:ext cx="6429375" cy="3500437"/>
          </a:xfrm>
          <a:prstGeom prst="rect">
            <a:avLst/>
          </a:prstGeom>
          <a:gradFill flip="none" rotWithShape="1">
            <a:gsLst>
              <a:gs pos="0">
                <a:srgbClr val="FFFF00"/>
              </a:gs>
              <a:gs pos="99000">
                <a:schemeClr val="bg1"/>
              </a:gs>
            </a:gsLst>
            <a:path path="shape">
              <a:fillToRect l="50000" t="50000" r="50000" b="50000"/>
            </a:path>
            <a:tileRect/>
          </a:gradFill>
          <a:ln w="9525">
            <a:noFill/>
            <a:miter lim="800000"/>
            <a:headEnd/>
            <a:tailEnd/>
          </a:ln>
        </p:spPr>
        <p:txBody>
          <a:bodyPr/>
          <a:lstStyle/>
          <a:p>
            <a:pPr marL="342900" indent="-342900" algn="ctr">
              <a:spcBef>
                <a:spcPct val="20000"/>
              </a:spcBef>
              <a:buFont typeface="Arial" charset="0"/>
              <a:buChar char="•"/>
              <a:defRPr/>
            </a:pPr>
            <a:r>
              <a:rPr lang="ru-RU" sz="1600" b="1" dirty="0">
                <a:solidFill>
                  <a:srgbClr val="0000FF"/>
                </a:solidFill>
                <a:latin typeface="Times New Roman" pitchFamily="18" charset="0"/>
                <a:cs typeface="Times New Roman" pitchFamily="18" charset="0"/>
              </a:rPr>
              <a:t>Адами капитал – </a:t>
            </a:r>
            <a:r>
              <a:rPr lang="ru-RU" sz="1600" b="1" dirty="0" err="1">
                <a:solidFill>
                  <a:srgbClr val="0000FF"/>
                </a:solidFill>
                <a:latin typeface="Times New Roman" pitchFamily="18" charset="0"/>
                <a:cs typeface="Times New Roman" pitchFamily="18" charset="0"/>
              </a:rPr>
              <a:t>жаңғыру негізі</a:t>
            </a:r>
            <a:r>
              <a:rPr lang="ru-RU" sz="1600" b="1" dirty="0">
                <a:solidFill>
                  <a:srgbClr val="0000FF"/>
                </a:solidFill>
                <a:latin typeface="Times New Roman" pitchFamily="18" charset="0"/>
                <a:cs typeface="Times New Roman" pitchFamily="18" charset="0"/>
              </a:rPr>
              <a:t>.</a:t>
            </a:r>
            <a:r>
              <a:rPr lang="kk-KZ" sz="1600" dirty="0">
                <a:latin typeface="Times New Roman" pitchFamily="18" charset="0"/>
                <a:cs typeface="Times New Roman" pitchFamily="18" charset="0"/>
              </a:rPr>
              <a:t> </a:t>
            </a:r>
            <a:r>
              <a:rPr lang="kk-KZ" sz="1600" b="1" u="sng" dirty="0">
                <a:solidFill>
                  <a:srgbClr val="0000FF"/>
                </a:solidFill>
                <a:latin typeface="Times New Roman" pitchFamily="18" charset="0"/>
                <a:cs typeface="Times New Roman" pitchFamily="18" charset="0"/>
              </a:rPr>
              <a:t>Денсаулық саласы</a:t>
            </a:r>
            <a:endParaRPr lang="ru-RU" sz="1600" b="1" u="sng" dirty="0">
              <a:solidFill>
                <a:srgbClr val="0000FF"/>
              </a:solidFill>
              <a:latin typeface="Times New Roman" pitchFamily="18" charset="0"/>
              <a:cs typeface="Times New Roman" pitchFamily="18" charset="0"/>
            </a:endParaRPr>
          </a:p>
          <a:p>
            <a:pPr>
              <a:defRPr/>
            </a:pP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Қазіргі денсаулық сақтау ісі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қымбатқа түсетін стационарлық емге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емес</a:t>
            </a:r>
            <a:r>
              <a:rPr lang="ru-RU" sz="1400" dirty="0">
                <a:latin typeface="Times New Roman" pitchFamily="18" charset="0"/>
                <a:cs typeface="Times New Roman" pitchFamily="18" charset="0"/>
              </a:rPr>
              <a:t>,</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негізінен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аурудың алдын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алуға бағытталуға</a:t>
            </a:r>
            <a:r>
              <a:rPr lang="ru-RU" sz="1400" dirty="0" err="1">
                <a:latin typeface="Times New Roman" pitchFamily="18" charset="0"/>
                <a:cs typeface="Times New Roman" pitchFamily="18" charset="0"/>
              </a:rPr>
              <a:t> тиіс</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Саламатты</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өмір салтын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насихаттай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отырып</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қоғамдық денсаулықты басқару ісін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күшейту керек</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Жастардың репродуктивті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денсаулығын</a:t>
            </a:r>
            <a:r>
              <a:rPr lang="ru-RU" sz="1400" dirty="0" err="1">
                <a:latin typeface="Times New Roman" pitchFamily="18" charset="0"/>
                <a:cs typeface="Times New Roman" pitchFamily="18" charset="0"/>
              </a:rPr>
              <a:t> қорғауға және нығайтуға ерекше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назар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аудару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керек</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Онкологиялық аурулармен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күресу үшін кешенді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жоспар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қабылдап, </a:t>
            </a:r>
            <a:r>
              <a:rPr lang="ru-RU" sz="1400" b="1" dirty="0" err="1">
                <a:latin typeface="Times New Roman" pitchFamily="18" charset="0"/>
                <a:cs typeface="Times New Roman" pitchFamily="18" charset="0"/>
              </a:rPr>
              <a:t>ғылыми онкологиялық орталық</a:t>
            </a:r>
            <a:r>
              <a:rPr lang="ru-RU" sz="1400" dirty="0" err="1">
                <a:latin typeface="Times New Roman" pitchFamily="18" charset="0"/>
                <a:cs typeface="Times New Roman" pitchFamily="18" charset="0"/>
              </a:rPr>
              <a:t> құру қажет.</a:t>
            </a:r>
            <a:endParaRPr lang="ru-RU" sz="1400" dirty="0">
              <a:latin typeface="Times New Roman" pitchFamily="18" charset="0"/>
              <a:cs typeface="Times New Roman" pitchFamily="18" charset="0"/>
            </a:endParaRPr>
          </a:p>
          <a:p>
            <a:pPr>
              <a:defRPr/>
            </a:pPr>
            <a:r>
              <a:rPr lang="ru-RU" sz="1400" dirty="0" err="1">
                <a:latin typeface="Times New Roman" pitchFamily="18" charset="0"/>
                <a:cs typeface="Times New Roman" pitchFamily="18" charset="0"/>
              </a:rPr>
              <a:t>Халықаралық озық тәжірибе негізінде</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ауруды</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ерте</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диагностикалаудың</a:t>
            </a:r>
            <a:r>
              <a:rPr lang="ru-RU" sz="1400" dirty="0" err="1">
                <a:latin typeface="Times New Roman" pitchFamily="18" charset="0"/>
                <a:cs typeface="Times New Roman" pitchFamily="18" charset="0"/>
              </a:rPr>
              <a:t> және </a:t>
            </a:r>
            <a:r>
              <a:rPr lang="ru-RU" sz="1400" b="1" dirty="0" err="1">
                <a:latin typeface="Times New Roman" pitchFamily="18" charset="0"/>
                <a:cs typeface="Times New Roman" pitchFamily="18" charset="0"/>
              </a:rPr>
              <a:t>қатерлі ісікті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емдеудің жоғары тиімділігі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қамтамасыз етілуге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тиіс</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Міндетті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әлеуметтік медициналық сақтандыру</a:t>
            </a:r>
            <a:r>
              <a:rPr lang="ru-RU" sz="1400" dirty="0" err="1">
                <a:latin typeface="Times New Roman" pitchFamily="18" charset="0"/>
                <a:cs typeface="Times New Roman" pitchFamily="18" charset="0"/>
              </a:rPr>
              <a:t> жүйесіне кезең-кезеңімен көшетін болады</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Тегін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медициналық көмектің кепілдік</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берілген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көлемінің жаңа моделін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әзірлеу қажет.</a:t>
            </a:r>
            <a:endParaRPr lang="ru-RU" sz="1400" dirty="0">
              <a:latin typeface="Times New Roman" pitchFamily="18" charset="0"/>
              <a:cs typeface="Times New Roman" pitchFamily="18" charset="0"/>
            </a:endParaRPr>
          </a:p>
          <a:p>
            <a:pPr>
              <a:defRPr/>
            </a:pPr>
            <a:endParaRPr lang="ru-RU" sz="1400" dirty="0">
              <a:latin typeface="Times New Roman" pitchFamily="18" charset="0"/>
              <a:cs typeface="Times New Roman" pitchFamily="18" charset="0"/>
            </a:endParaRPr>
          </a:p>
          <a:p>
            <a:pPr>
              <a:defRPr/>
            </a:pPr>
            <a:endParaRPr lang="ru-RU" sz="1400" dirty="0">
              <a:latin typeface="Times New Roman" pitchFamily="18" charset="0"/>
              <a:cs typeface="Times New Roman" pitchFamily="18" charset="0"/>
            </a:endParaRPr>
          </a:p>
          <a:p>
            <a:pPr marL="342900" indent="-342900">
              <a:spcBef>
                <a:spcPct val="20000"/>
              </a:spcBef>
              <a:buFont typeface="Arial" charset="0"/>
              <a:buNone/>
              <a:defRPr/>
            </a:pPr>
            <a:endParaRPr lang="ru-RU" sz="1600" dirty="0">
              <a:solidFill>
                <a:srgbClr val="0000FF"/>
              </a:solidFill>
              <a:latin typeface="Times New Roman" pitchFamily="18" charset="0"/>
              <a:cs typeface="Times New Roman" pitchFamily="18" charset="0"/>
            </a:endParaRPr>
          </a:p>
          <a:p>
            <a:pPr marL="342900" indent="-342900">
              <a:spcBef>
                <a:spcPct val="20000"/>
              </a:spcBef>
              <a:buFont typeface="Arial" charset="0"/>
              <a:buNone/>
              <a:defRPr/>
            </a:pPr>
            <a:endParaRPr lang="kk-KZ" sz="1400" dirty="0">
              <a:latin typeface="Times New Roman" pitchFamily="18" charset="0"/>
              <a:cs typeface="Times New Roman" pitchFamily="18" charset="0"/>
            </a:endParaRPr>
          </a:p>
        </p:txBody>
      </p:sp>
      <p:sp>
        <p:nvSpPr>
          <p:cNvPr id="16" name="6-конечная звезда 15"/>
          <p:cNvSpPr/>
          <p:nvPr/>
        </p:nvSpPr>
        <p:spPr>
          <a:xfrm>
            <a:off x="0" y="928688"/>
            <a:ext cx="1143000" cy="1214437"/>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7</a:t>
            </a:r>
            <a:endParaRPr lang="ru-RU" sz="5400" b="1" dirty="0">
              <a:solidFill>
                <a:srgbClr val="0000FF"/>
              </a:solidFill>
              <a:latin typeface="Times New Roman" pitchFamily="18" charset="0"/>
              <a:cs typeface="Times New Roman" pitchFamily="18" charset="0"/>
            </a:endParaRPr>
          </a:p>
        </p:txBody>
      </p:sp>
      <p:sp>
        <p:nvSpPr>
          <p:cNvPr id="7" name="Содержимое 2"/>
          <p:cNvSpPr txBox="1">
            <a:spLocks/>
          </p:cNvSpPr>
          <p:nvPr/>
        </p:nvSpPr>
        <p:spPr bwMode="auto">
          <a:xfrm>
            <a:off x="214313" y="5429250"/>
            <a:ext cx="6429375" cy="3500438"/>
          </a:xfrm>
          <a:prstGeom prst="rect">
            <a:avLst/>
          </a:prstGeom>
          <a:gradFill flip="none" rotWithShape="1">
            <a:gsLst>
              <a:gs pos="0">
                <a:srgbClr val="FFFF00"/>
              </a:gs>
              <a:gs pos="99000">
                <a:schemeClr val="bg1"/>
              </a:gs>
            </a:gsLst>
            <a:path path="shape">
              <a:fillToRect l="50000" t="50000" r="50000" b="50000"/>
            </a:path>
            <a:tileRect/>
          </a:gradFill>
          <a:ln w="9525">
            <a:noFill/>
            <a:miter lim="800000"/>
            <a:headEnd/>
            <a:tailEnd/>
          </a:ln>
        </p:spPr>
        <p:txBody>
          <a:bodyPr/>
          <a:lstStyle/>
          <a:p>
            <a:pPr marL="342900" indent="-342900" algn="ctr">
              <a:spcBef>
                <a:spcPct val="20000"/>
              </a:spcBef>
              <a:buFont typeface="Arial" charset="0"/>
              <a:buChar char="•"/>
              <a:defRPr/>
            </a:pPr>
            <a:r>
              <a:rPr lang="ru-RU" sz="1600" b="1" dirty="0" err="1">
                <a:solidFill>
                  <a:srgbClr val="0000FF"/>
                </a:solidFill>
                <a:latin typeface="Times New Roman" pitchFamily="18" charset="0"/>
                <a:cs typeface="Times New Roman" pitchFamily="18" charset="0"/>
              </a:rPr>
              <a:t>Тиімді</a:t>
            </a:r>
            <a:r>
              <a:rPr lang="ru-RU" sz="1600" b="1"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мемлекеттік</a:t>
            </a:r>
            <a:r>
              <a:rPr lang="ru-RU" sz="1600" b="1" dirty="0">
                <a:solidFill>
                  <a:srgbClr val="0000FF"/>
                </a:solidFill>
                <a:latin typeface="Times New Roman" pitchFamily="18" charset="0"/>
                <a:cs typeface="Times New Roman" pitchFamily="18" charset="0"/>
              </a:rPr>
              <a:t> </a:t>
            </a:r>
            <a:r>
              <a:rPr lang="ru-RU" sz="1600" b="1" dirty="0" err="1">
                <a:solidFill>
                  <a:srgbClr val="0000FF"/>
                </a:solidFill>
                <a:latin typeface="Times New Roman" pitchFamily="18" charset="0"/>
                <a:cs typeface="Times New Roman" pitchFamily="18" charset="0"/>
              </a:rPr>
              <a:t>басқару.</a:t>
            </a:r>
            <a:endParaRPr lang="ru-RU" sz="1600" b="1" u="sng" dirty="0">
              <a:solidFill>
                <a:srgbClr val="0000FF"/>
              </a:solidFill>
              <a:latin typeface="Times New Roman" pitchFamily="18" charset="0"/>
              <a:cs typeface="Times New Roman" pitchFamily="18" charset="0"/>
            </a:endParaRPr>
          </a:p>
          <a:p>
            <a:pPr>
              <a:defRPr/>
            </a:pP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Бизнесті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реттеуге</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қатысуды әрі қарай азайтуға</a:t>
            </a:r>
            <a:r>
              <a:rPr lang="ru-RU" sz="1400" dirty="0" err="1">
                <a:latin typeface="Times New Roman" pitchFamily="18" charset="0"/>
                <a:cs typeface="Times New Roman" pitchFamily="18" charset="0"/>
              </a:rPr>
              <a:t> бағытталған</a:t>
            </a:r>
            <a:r>
              <a:rPr lang="ru-RU" sz="1400" b="1" dirty="0" err="1">
                <a:latin typeface="Times New Roman" pitchFamily="18" charset="0"/>
                <a:cs typeface="Times New Roman" pitchFamily="18" charset="0"/>
              </a:rPr>
              <a:t> заң</a:t>
            </a:r>
            <a:r>
              <a:rPr lang="ru-RU" sz="1400" dirty="0" err="1">
                <a:latin typeface="Times New Roman" pitchFamily="18" charset="0"/>
                <a:cs typeface="Times New Roman" pitchFamily="18" charset="0"/>
              </a:rPr>
              <a:t> қабылдауды жылдамдату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керек</a:t>
            </a:r>
            <a:r>
              <a:rPr lang="ru-RU" sz="1400" dirty="0">
                <a:latin typeface="Times New Roman" pitchFamily="18" charset="0"/>
                <a:cs typeface="Times New Roman" pitchFamily="18" charset="0"/>
              </a:rPr>
              <a:t>.</a:t>
            </a:r>
          </a:p>
          <a:p>
            <a:pPr>
              <a:defRPr/>
            </a:pPr>
            <a:r>
              <a:rPr lang="ru-RU" sz="1400" b="1" dirty="0">
                <a:latin typeface="Times New Roman" pitchFamily="18" charset="0"/>
                <a:cs typeface="Times New Roman" pitchFamily="18" charset="0"/>
              </a:rPr>
              <a:t>«</a:t>
            </a:r>
            <a:r>
              <a:rPr lang="ru-RU" sz="1400" b="1" dirty="0" err="1">
                <a:latin typeface="Times New Roman" pitchFamily="18" charset="0"/>
                <a:cs typeface="Times New Roman" pitchFamily="18" charset="0"/>
              </a:rPr>
              <a:t>Бір</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терезе</a:t>
            </a:r>
            <a:r>
              <a:rPr lang="ru-RU" sz="1400" b="1" dirty="0">
                <a:latin typeface="Times New Roman" pitchFamily="18" charset="0"/>
                <a:cs typeface="Times New Roman" pitchFamily="18" charset="0"/>
              </a:rPr>
              <a:t>»</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қағидаты бойынша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бизнеске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мемлекеттік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қолдау көрсету </a:t>
            </a:r>
            <a:r>
              <a:rPr lang="ru-RU" sz="1400" b="1" dirty="0" err="1">
                <a:latin typeface="Times New Roman" pitchFamily="18" charset="0"/>
                <a:cs typeface="Times New Roman" pitchFamily="18" charset="0"/>
              </a:rPr>
              <a:t>үдерістерін цифрландыруды</a:t>
            </a:r>
            <a:r>
              <a:rPr lang="ru-RU" sz="1400" dirty="0" err="1">
                <a:latin typeface="Times New Roman" pitchFamily="18" charset="0"/>
                <a:cs typeface="Times New Roman" pitchFamily="18" charset="0"/>
              </a:rPr>
              <a:t>қамтамасыз ету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қажет.</a:t>
            </a:r>
            <a:endParaRPr lang="ru-RU" sz="1400" dirty="0">
              <a:latin typeface="Times New Roman" pitchFamily="18" charset="0"/>
              <a:cs typeface="Times New Roman" pitchFamily="18" charset="0"/>
            </a:endParaRPr>
          </a:p>
          <a:p>
            <a:pPr>
              <a:defRPr/>
            </a:pPr>
            <a:r>
              <a:rPr lang="ru-RU" sz="1400" dirty="0" err="1">
                <a:latin typeface="Times New Roman" pitchFamily="18" charset="0"/>
                <a:cs typeface="Times New Roman" pitchFamily="18" charset="0"/>
              </a:rPr>
              <a:t>Мемлекеттік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органдардың ақпараттық жүйелерінің интеграциясы</a:t>
            </a:r>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a:t>
            </a:r>
            <a:r>
              <a:rPr lang="ru-RU" sz="1400" b="1" dirty="0" err="1">
                <a:latin typeface="Times New Roman" pitchFamily="18" charset="0"/>
                <a:cs typeface="Times New Roman" pitchFamily="18" charset="0"/>
              </a:rPr>
              <a:t>бір</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өтініш»</a:t>
            </a:r>
            <a:r>
              <a:rPr lang="ru-RU" sz="1400" dirty="0" err="1">
                <a:latin typeface="Times New Roman" pitchFamily="18" charset="0"/>
                <a:cs typeface="Times New Roman" pitchFamily="18" charset="0"/>
              </a:rPr>
              <a:t> қағидаты бойынша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жекелеген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мемлекеттік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қызмет көрсетуден кешенді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қызмет көрсетуге көшуге мүмкіндік береді</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табиғи </a:t>
            </a:r>
            <a:r>
              <a:rPr lang="ru-RU" sz="1400" b="1" dirty="0">
                <a:latin typeface="Times New Roman" pitchFamily="18" charset="0"/>
                <a:cs typeface="Times New Roman" pitchFamily="18" charset="0"/>
              </a:rPr>
              <a:t>монополия </a:t>
            </a:r>
            <a:r>
              <a:rPr lang="ru-RU" sz="1400" b="1" dirty="0" err="1">
                <a:latin typeface="Times New Roman" pitchFamily="18" charset="0"/>
                <a:cs typeface="Times New Roman" pitchFamily="18" charset="0"/>
              </a:rPr>
              <a:t>субъектілері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көрсететін қызметтерінің сапасын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арттыру</a:t>
            </a:r>
            <a:r>
              <a:rPr lang="ru-RU" sz="1400" dirty="0">
                <a:latin typeface="Times New Roman" pitchFamily="18" charset="0"/>
                <a:cs typeface="Times New Roman" pitchFamily="18" charset="0"/>
              </a:rPr>
              <a:t> </a:t>
            </a:r>
          </a:p>
          <a:p>
            <a:pPr>
              <a:defRPr/>
            </a:pPr>
            <a:r>
              <a:rPr lang="ru-RU" sz="1400" dirty="0" err="1">
                <a:latin typeface="Times New Roman" pitchFamily="18" charset="0"/>
                <a:cs typeface="Times New Roman" pitchFamily="18" charset="0"/>
              </a:rPr>
              <a:t>Босаған қаражатты </a:t>
            </a:r>
            <a:r>
              <a:rPr lang="ru-RU" sz="1400" b="1" dirty="0" err="1">
                <a:latin typeface="Times New Roman" pitchFamily="18" charset="0"/>
                <a:cs typeface="Times New Roman" pitchFamily="18" charset="0"/>
              </a:rPr>
              <a:t>мемлекеттік</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қызметшілердің факторлық-балдық шкалаға негізделген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жаңа еңбекақы жүйесін</a:t>
            </a:r>
            <a:r>
              <a:rPr lang="ru-RU" sz="1400" dirty="0" err="1">
                <a:latin typeface="Times New Roman" pitchFamily="18" charset="0"/>
                <a:cs typeface="Times New Roman" pitchFamily="18" charset="0"/>
              </a:rPr>
              <a:t> енгізуге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бағыттау қажет.</a:t>
            </a:r>
            <a:endParaRPr lang="ru-RU" sz="1400" dirty="0">
              <a:latin typeface="Times New Roman" pitchFamily="18" charset="0"/>
              <a:cs typeface="Times New Roman" pitchFamily="18" charset="0"/>
            </a:endParaRPr>
          </a:p>
          <a:p>
            <a:pPr>
              <a:defRPr/>
            </a:pPr>
            <a:r>
              <a:rPr lang="ru-RU" sz="1400" dirty="0" err="1">
                <a:latin typeface="Times New Roman" pitchFamily="18" charset="0"/>
                <a:cs typeface="Times New Roman" pitchFamily="18" charset="0"/>
              </a:rPr>
              <a:t>Бұл орталықтағы және өңірлердегі мемлекеттік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қызметшілер </a:t>
            </a:r>
            <a:r>
              <a:rPr lang="ru-RU" sz="1400" b="1" dirty="0" err="1">
                <a:latin typeface="Times New Roman" pitchFamily="18" charset="0"/>
                <a:cs typeface="Times New Roman" pitchFamily="18" charset="0"/>
              </a:rPr>
              <a:t>жалақысының диспропорциясын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қысқартады</a:t>
            </a:r>
            <a:r>
              <a:rPr lang="ru-RU" sz="1400" dirty="0" err="1">
                <a:latin typeface="Times New Roman" pitchFamily="18" charset="0"/>
                <a:cs typeface="Times New Roman" pitchFamily="18" charset="0"/>
              </a:rPr>
              <a:t>,</a:t>
            </a:r>
            <a:r>
              <a:rPr lang="ru-RU" sz="1400" dirty="0">
                <a:latin typeface="Times New Roman" pitchFamily="18" charset="0"/>
                <a:cs typeface="Times New Roman" pitchFamily="18" charset="0"/>
              </a:rPr>
              <a:t> </a:t>
            </a:r>
          </a:p>
          <a:p>
            <a:pPr>
              <a:defRPr/>
            </a:pPr>
            <a:r>
              <a:rPr lang="ru-RU" sz="1400" b="1" dirty="0" err="1">
                <a:latin typeface="Times New Roman" pitchFamily="18" charset="0"/>
                <a:cs typeface="Times New Roman" pitchFamily="18" charset="0"/>
              </a:rPr>
              <a:t>сырттан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келушілер</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туризмі</a:t>
            </a:r>
            <a:r>
              <a:rPr lang="ru-RU" sz="1400" b="1" dirty="0">
                <a:latin typeface="Times New Roman" pitchFamily="18" charset="0"/>
                <a:cs typeface="Times New Roman" pitchFamily="18" charset="0"/>
              </a:rPr>
              <a:t> мен </a:t>
            </a:r>
            <a:r>
              <a:rPr lang="ru-RU" sz="1400" b="1" dirty="0" err="1">
                <a:latin typeface="Times New Roman" pitchFamily="18" charset="0"/>
                <a:cs typeface="Times New Roman" pitchFamily="18" charset="0"/>
              </a:rPr>
              <a:t>ішкі</a:t>
            </a:r>
            <a:r>
              <a:rPr lang="ru-RU" sz="1400" b="1" dirty="0">
                <a:latin typeface="Times New Roman" pitchFamily="18" charset="0"/>
                <a:cs typeface="Times New Roman" pitchFamily="18" charset="0"/>
              </a:rPr>
              <a:t> туризм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келген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өңір үшін перспективалық табыс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көздерінің бірі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саналады</a:t>
            </a:r>
            <a:r>
              <a:rPr lang="ru-RU" sz="1400" dirty="0">
                <a:latin typeface="Times New Roman" pitchFamily="18" charset="0"/>
                <a:cs typeface="Times New Roman" pitchFamily="18" charset="0"/>
              </a:rPr>
              <a:t>.</a:t>
            </a:r>
          </a:p>
          <a:p>
            <a:pPr>
              <a:defRPr/>
            </a:pPr>
            <a:endParaRPr lang="ru-RU" sz="1400" dirty="0">
              <a:latin typeface="Times New Roman" pitchFamily="18" charset="0"/>
              <a:cs typeface="Times New Roman" pitchFamily="18" charset="0"/>
            </a:endParaRPr>
          </a:p>
          <a:p>
            <a:pPr>
              <a:defRPr/>
            </a:pPr>
            <a:endParaRPr lang="ru-RU" sz="1400" dirty="0">
              <a:latin typeface="Times New Roman" pitchFamily="18" charset="0"/>
              <a:cs typeface="Times New Roman" pitchFamily="18" charset="0"/>
            </a:endParaRPr>
          </a:p>
          <a:p>
            <a:pPr>
              <a:defRPr/>
            </a:pPr>
            <a:endParaRPr lang="ru-RU" sz="1400" dirty="0">
              <a:latin typeface="Times New Roman" pitchFamily="18" charset="0"/>
              <a:cs typeface="Times New Roman" pitchFamily="18" charset="0"/>
            </a:endParaRPr>
          </a:p>
          <a:p>
            <a:pPr marL="342900" indent="-342900">
              <a:spcBef>
                <a:spcPct val="20000"/>
              </a:spcBef>
              <a:buFont typeface="Arial" charset="0"/>
              <a:buNone/>
              <a:defRPr/>
            </a:pPr>
            <a:endParaRPr lang="ru-RU" sz="1600" dirty="0">
              <a:solidFill>
                <a:srgbClr val="0000FF"/>
              </a:solidFill>
              <a:latin typeface="Times New Roman" pitchFamily="18" charset="0"/>
              <a:cs typeface="Times New Roman" pitchFamily="18" charset="0"/>
            </a:endParaRPr>
          </a:p>
          <a:p>
            <a:pPr marL="342900" indent="-342900">
              <a:spcBef>
                <a:spcPct val="20000"/>
              </a:spcBef>
              <a:buFont typeface="Arial" charset="0"/>
              <a:buNone/>
              <a:defRPr/>
            </a:pPr>
            <a:endParaRPr lang="kk-KZ" sz="1400" dirty="0">
              <a:latin typeface="Times New Roman" pitchFamily="18" charset="0"/>
              <a:cs typeface="Times New Roman" pitchFamily="18" charset="0"/>
            </a:endParaRPr>
          </a:p>
        </p:txBody>
      </p:sp>
      <p:sp>
        <p:nvSpPr>
          <p:cNvPr id="8" name="6-конечная звезда 7"/>
          <p:cNvSpPr/>
          <p:nvPr/>
        </p:nvSpPr>
        <p:spPr>
          <a:xfrm>
            <a:off x="0" y="4786313"/>
            <a:ext cx="1143000" cy="1214437"/>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8</a:t>
            </a:r>
            <a:endParaRPr lang="ru-RU" sz="5400" b="1" dirty="0">
              <a:solidFill>
                <a:srgbClr val="0000FF"/>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a:spLocks noGrp="1"/>
          </p:cNvSpPr>
          <p:nvPr>
            <p:ph type="title"/>
          </p:nvPr>
        </p:nvSpPr>
        <p:spPr>
          <a:xfrm>
            <a:off x="342900" y="0"/>
            <a:ext cx="6229350" cy="1143000"/>
          </a:xfrm>
        </p:spPr>
        <p:style>
          <a:lnRef idx="1">
            <a:schemeClr val="accent3"/>
          </a:lnRef>
          <a:fillRef idx="2">
            <a:schemeClr val="accent3"/>
          </a:fillRef>
          <a:effectRef idx="1">
            <a:schemeClr val="accent3"/>
          </a:effectRef>
          <a:fontRef idx="minor">
            <a:schemeClr val="dk1"/>
          </a:fontRef>
        </p:style>
        <p:txBody>
          <a:bodyPr rtlCol="0">
            <a:noAutofit/>
          </a:bodyPr>
          <a:lstStyle/>
          <a:p>
            <a:pPr>
              <a:defRPr/>
            </a:pPr>
            <a:r>
              <a:rPr lang="kk-KZ" sz="1600" dirty="0" smtClean="0">
                <a:latin typeface="Times New Roman" pitchFamily="18" charset="0"/>
                <a:cs typeface="Times New Roman" pitchFamily="18" charset="0"/>
              </a:rPr>
              <a:t/>
            </a:r>
            <a:br>
              <a:rPr lang="kk-KZ" sz="1600" dirty="0" smtClean="0">
                <a:latin typeface="Times New Roman" pitchFamily="18" charset="0"/>
                <a:cs typeface="Times New Roman" pitchFamily="18" charset="0"/>
              </a:rPr>
            </a:br>
            <a:r>
              <a:rPr lang="ru-RU" sz="2000" dirty="0" smtClean="0"/>
              <a:t> </a:t>
            </a:r>
            <a:br>
              <a:rPr lang="ru-RU" sz="2000" dirty="0" smtClean="0"/>
            </a:br>
            <a:r>
              <a:rPr lang="ru-RU" sz="2000" dirty="0" smtClean="0"/>
              <a:t/>
            </a:r>
            <a:br>
              <a:rPr lang="ru-RU" sz="2000" dirty="0" smtClean="0"/>
            </a:br>
            <a:r>
              <a:rPr lang="ru-RU" sz="1600" dirty="0" err="1" smtClean="0">
                <a:latin typeface="Times New Roman" pitchFamily="18" charset="0"/>
                <a:cs typeface="Times New Roman" pitchFamily="18" charset="0"/>
              </a:rPr>
              <a:t>Еліміздің әлеуметтік-экономикалық табыстарының негізі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біздің </a:t>
            </a:r>
            <a:r>
              <a:rPr lang="ru-RU" sz="1600" b="1" dirty="0" err="1" smtClean="0">
                <a:latin typeface="Times New Roman" pitchFamily="18" charset="0"/>
                <a:cs typeface="Times New Roman" pitchFamily="18" charset="0"/>
              </a:rPr>
              <a:t>басты</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құндылықтарымыз</a:t>
            </a:r>
            <a:r>
              <a:rPr lang="ru-RU" sz="1600" dirty="0" err="1" smtClean="0">
                <a:latin typeface="Times New Roman" pitchFamily="18" charset="0"/>
                <a:cs typeface="Times New Roman" pitchFamily="18" charset="0"/>
              </a:rPr>
              <a:t> ретінде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қала беретін</a:t>
            </a:r>
            <a:r>
              <a:rPr lang="ru-RU" sz="1600"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азаматтық бейбітшілік</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ұлтаралық және конфессияаралық келісім</a:t>
            </a:r>
            <a:r>
              <a:rPr lang="ru-RU" sz="1600" dirty="0" smtClean="0">
                <a:latin typeface="Times New Roman" pitchFamily="18" charset="0"/>
                <a:cs typeface="Times New Roman" pitchFamily="18" charset="0"/>
              </a:rPr>
              <a:t>.</a:t>
            </a:r>
            <a:r>
              <a:rPr lang="ru-RU" sz="1600" dirty="0" smtClean="0"/>
              <a:t> </a:t>
            </a:r>
            <a:br>
              <a:rPr lang="ru-RU" sz="1600" dirty="0" smtClean="0"/>
            </a:br>
            <a:r>
              <a:rPr lang="ru-RU" sz="1600" dirty="0" smtClean="0">
                <a:latin typeface="Times New Roman" pitchFamily="18" charset="0"/>
                <a:cs typeface="Times New Roman" pitchFamily="18" charset="0"/>
              </a:rPr>
              <a:t>.</a:t>
            </a:r>
            <a:r>
              <a:rPr lang="ru-RU" sz="2000" dirty="0" smtClean="0"/>
              <a:t/>
            </a:r>
            <a:br>
              <a:rPr lang="ru-RU" sz="2000" dirty="0" smtClean="0"/>
            </a:br>
            <a:r>
              <a:rPr lang="ru-RU" sz="2000" dirty="0" smtClean="0"/>
              <a:t> </a:t>
            </a:r>
            <a:br>
              <a:rPr lang="ru-RU" sz="2000" dirty="0" smtClean="0"/>
            </a:br>
            <a:r>
              <a:rPr lang="ru-RU" sz="2000" dirty="0" smtClean="0"/>
              <a:t/>
            </a:r>
            <a:br>
              <a:rPr lang="ru-RU" sz="2000" dirty="0" smtClean="0"/>
            </a:br>
            <a:endParaRPr lang="kk-KZ" sz="2000" dirty="0" smtClean="0">
              <a:solidFill>
                <a:srgbClr val="FF0000"/>
              </a:solidFill>
              <a:latin typeface="Times New Roman" pitchFamily="18" charset="0"/>
              <a:cs typeface="Times New Roman" pitchFamily="18" charset="0"/>
            </a:endParaRPr>
          </a:p>
        </p:txBody>
      </p:sp>
      <p:sp>
        <p:nvSpPr>
          <p:cNvPr id="15" name="Содержимое 2"/>
          <p:cNvSpPr txBox="1">
            <a:spLocks/>
          </p:cNvSpPr>
          <p:nvPr/>
        </p:nvSpPr>
        <p:spPr bwMode="auto">
          <a:xfrm>
            <a:off x="214313" y="1643063"/>
            <a:ext cx="6429375" cy="3357562"/>
          </a:xfrm>
          <a:prstGeom prst="rect">
            <a:avLst/>
          </a:prstGeom>
          <a:gradFill flip="none" rotWithShape="1">
            <a:gsLst>
              <a:gs pos="0">
                <a:srgbClr val="FFFF00"/>
              </a:gs>
              <a:gs pos="99000">
                <a:schemeClr val="bg1"/>
              </a:gs>
            </a:gsLst>
            <a:path path="shape">
              <a:fillToRect l="50000" t="50000" r="50000" b="50000"/>
            </a:path>
            <a:tileRect/>
          </a:gradFill>
          <a:ln w="9525">
            <a:noFill/>
            <a:miter lim="800000"/>
            <a:headEnd/>
            <a:tailEnd/>
          </a:ln>
        </p:spPr>
        <p:txBody>
          <a:bodyPr/>
          <a:lstStyle/>
          <a:p>
            <a:pPr marL="342900" indent="-342900" algn="ctr">
              <a:spcBef>
                <a:spcPct val="20000"/>
              </a:spcBef>
              <a:buFont typeface="Arial" charset="0"/>
              <a:buChar char="•"/>
              <a:defRPr/>
            </a:pPr>
            <a:r>
              <a:rPr lang="ru-RU" sz="1600" b="1" dirty="0" err="1">
                <a:solidFill>
                  <a:srgbClr val="0000FF"/>
                </a:solidFill>
                <a:latin typeface="Times New Roman" pitchFamily="18" charset="0"/>
                <a:cs typeface="Times New Roman" pitchFamily="18" charset="0"/>
              </a:rPr>
              <a:t>Жемқорлықпен күрес және заңның үстемдігі.</a:t>
            </a:r>
            <a:endParaRPr lang="ru-RU" sz="1600" dirty="0">
              <a:solidFill>
                <a:srgbClr val="0000FF"/>
              </a:solidFill>
              <a:latin typeface="Times New Roman" pitchFamily="18" charset="0"/>
              <a:cs typeface="Times New Roman" pitchFamily="18" charset="0"/>
            </a:endParaRPr>
          </a:p>
          <a:p>
            <a:pPr>
              <a:defRPr/>
            </a:pP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Жемқорлықтың </a:t>
            </a:r>
            <a:r>
              <a:rPr lang="ru-RU" sz="1400" b="1" dirty="0" err="1">
                <a:latin typeface="Times New Roman" pitchFamily="18" charset="0"/>
                <a:cs typeface="Times New Roman" pitchFamily="18" charset="0"/>
              </a:rPr>
              <a:t>алдын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алуға бағытталған күрес</a:t>
            </a:r>
            <a:r>
              <a:rPr lang="ru-RU" sz="1400" dirty="0" err="1">
                <a:latin typeface="Times New Roman" pitchFamily="18" charset="0"/>
                <a:cs typeface="Times New Roman" pitchFamily="18" charset="0"/>
              </a:rPr>
              <a:t> жалғаса береді</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Мемлекеттік</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органдардағы процестерді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соның ішінде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олардың халықпен және бизнеспен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қарым-қатынасын </a:t>
            </a:r>
            <a:r>
              <a:rPr lang="ru-RU" sz="1400" b="1" dirty="0" err="1">
                <a:latin typeface="Times New Roman" pitchFamily="18" charset="0"/>
                <a:cs typeface="Times New Roman" pitchFamily="18" charset="0"/>
              </a:rPr>
              <a:t>цифрландыру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маңызды болып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саналады</a:t>
            </a:r>
            <a:endParaRPr lang="ru-RU" sz="1400" dirty="0">
              <a:latin typeface="Times New Roman" pitchFamily="18" charset="0"/>
              <a:cs typeface="Times New Roman" pitchFamily="18" charset="0"/>
            </a:endParaRPr>
          </a:p>
          <a:p>
            <a:pPr>
              <a:defRPr/>
            </a:pPr>
            <a:r>
              <a:rPr lang="ru-RU" sz="1400" dirty="0">
                <a:latin typeface="Times New Roman" pitchFamily="18" charset="0"/>
                <a:cs typeface="Times New Roman" pitchFamily="18" charset="0"/>
              </a:rPr>
              <a:t>Сот </a:t>
            </a:r>
            <a:r>
              <a:rPr lang="ru-RU" sz="1400" dirty="0" err="1">
                <a:latin typeface="Times New Roman" pitchFamily="18" charset="0"/>
                <a:cs typeface="Times New Roman" pitchFamily="18" charset="0"/>
              </a:rPr>
              <a:t>және құқық қорғау жүйелерін</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институционалды</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тұрғыдан өзгерту</a:t>
            </a:r>
            <a:r>
              <a:rPr lang="ru-RU" sz="1400" b="1" dirty="0">
                <a:latin typeface="Times New Roman" pitchFamily="18" charset="0"/>
                <a:cs typeface="Times New Roman" pitchFamily="18" charset="0"/>
              </a:rPr>
              <a:t> </a:t>
            </a:r>
            <a:r>
              <a:rPr lang="ru-RU" sz="1400" dirty="0" err="1">
                <a:latin typeface="Times New Roman" pitchFamily="18" charset="0"/>
                <a:cs typeface="Times New Roman" pitchFamily="18" charset="0"/>
              </a:rPr>
              <a:t>жүзеге асырылуда</a:t>
            </a:r>
            <a:r>
              <a:rPr lang="ru-RU" sz="1400" dirty="0">
                <a:latin typeface="Times New Roman" pitchFamily="18" charset="0"/>
                <a:cs typeface="Times New Roman" pitchFamily="18" charset="0"/>
              </a:rPr>
              <a:t>.</a:t>
            </a:r>
          </a:p>
          <a:p>
            <a:pPr>
              <a:defRPr/>
            </a:pPr>
            <a:r>
              <a:rPr lang="ru-RU" sz="1400" dirty="0" err="1">
                <a:latin typeface="Times New Roman" pitchFamily="18" charset="0"/>
                <a:cs typeface="Times New Roman" pitchFamily="18" charset="0"/>
              </a:rPr>
              <a:t>Заңнамаға қылмыстық процестегі</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азаматтардың құқықтарын қорғау</a:t>
            </a:r>
            <a:r>
              <a:rPr lang="ru-RU" sz="1400" dirty="0" err="1">
                <a:latin typeface="Times New Roman" pitchFamily="18" charset="0"/>
                <a:cs typeface="Times New Roman" pitchFamily="18" charset="0"/>
              </a:rPr>
              <a:t> ісін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күшейтуді, </a:t>
            </a:r>
            <a:r>
              <a:rPr lang="ru-RU" sz="1400" b="1" dirty="0" err="1">
                <a:latin typeface="Times New Roman" pitchFamily="18" charset="0"/>
                <a:cs typeface="Times New Roman" pitchFamily="18" charset="0"/>
              </a:rPr>
              <a:t>оның әсіре қатаңдығын бәсеңдетуді</a:t>
            </a:r>
            <a:r>
              <a:rPr lang="ru-RU" sz="1400" dirty="0" err="1">
                <a:latin typeface="Times New Roman" pitchFamily="18" charset="0"/>
                <a:cs typeface="Times New Roman" pitchFamily="18" charset="0"/>
              </a:rPr>
              <a:t> көздейтін нормалар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енгізілді</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Адвокаттардың құқықтары</a:t>
            </a:r>
            <a:r>
              <a:rPr lang="ru-RU" sz="1400" dirty="0" err="1">
                <a:latin typeface="Times New Roman" pitchFamily="18" charset="0"/>
                <a:cs typeface="Times New Roman" pitchFamily="18" charset="0"/>
              </a:rPr>
              <a:t> </a:t>
            </a:r>
            <a:r>
              <a:rPr lang="ru-RU" sz="1400" dirty="0">
                <a:latin typeface="Times New Roman" pitchFamily="18" charset="0"/>
                <a:cs typeface="Times New Roman" pitchFamily="18" charset="0"/>
              </a:rPr>
              <a:t>мен </a:t>
            </a:r>
            <a:r>
              <a:rPr lang="ru-RU" sz="1400" b="1" dirty="0" err="1">
                <a:latin typeface="Times New Roman" pitchFamily="18" charset="0"/>
                <a:cs typeface="Times New Roman" pitchFamily="18" charset="0"/>
              </a:rPr>
              <a:t>сотқа дейінгі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сатыдағы </a:t>
            </a:r>
            <a:r>
              <a:rPr lang="ru-RU" sz="1400" b="1" dirty="0">
                <a:latin typeface="Times New Roman" pitchFamily="18" charset="0"/>
                <a:cs typeface="Times New Roman" pitchFamily="18" charset="0"/>
              </a:rPr>
              <a:t>сот </a:t>
            </a:r>
            <a:r>
              <a:rPr lang="ru-RU" sz="1400" b="1" dirty="0" err="1">
                <a:latin typeface="Times New Roman" pitchFamily="18" charset="0"/>
                <a:cs typeface="Times New Roman" pitchFamily="18" charset="0"/>
              </a:rPr>
              <a:t>бақылауының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аясы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кеңейді</a:t>
            </a:r>
            <a:r>
              <a:rPr lang="ru-RU" sz="1400" dirty="0">
                <a:latin typeface="Times New Roman" pitchFamily="18" charset="0"/>
                <a:cs typeface="Times New Roman" pitchFamily="18" charset="0"/>
              </a:rPr>
              <a:t>.</a:t>
            </a:r>
          </a:p>
          <a:p>
            <a:pPr>
              <a:defRPr/>
            </a:pPr>
            <a:r>
              <a:rPr lang="ru-RU" sz="1400" dirty="0" err="1">
                <a:latin typeface="Times New Roman" pitchFamily="18" charset="0"/>
                <a:cs typeface="Times New Roman" pitchFamily="18" charset="0"/>
              </a:rPr>
              <a:t>Құқық қорғау органдарының </a:t>
            </a:r>
            <a:r>
              <a:rPr lang="ru-RU" sz="1400" b="1" dirty="0" err="1">
                <a:latin typeface="Times New Roman" pitchFamily="18" charset="0"/>
                <a:cs typeface="Times New Roman" pitchFamily="18" charset="0"/>
              </a:rPr>
              <a:t>өкілеттігі</a:t>
            </a:r>
            <a:r>
              <a:rPr lang="ru-RU" sz="1400" dirty="0" err="1">
                <a:latin typeface="Times New Roman" pitchFamily="18" charset="0"/>
                <a:cs typeface="Times New Roman" pitchFamily="18" charset="0"/>
              </a:rPr>
              <a:t> </a:t>
            </a:r>
            <a:r>
              <a:rPr lang="ru-RU" sz="1400" dirty="0">
                <a:latin typeface="Times New Roman" pitchFamily="18" charset="0"/>
                <a:cs typeface="Times New Roman" pitchFamily="18" charset="0"/>
              </a:rPr>
              <a:t>мен </a:t>
            </a:r>
            <a:r>
              <a:rPr lang="ru-RU" sz="1400" b="1" dirty="0" err="1">
                <a:latin typeface="Times New Roman" pitchFamily="18" charset="0"/>
                <a:cs typeface="Times New Roman" pitchFamily="18" charset="0"/>
              </a:rPr>
              <a:t>жауапкершілік</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шегі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айқындалды</a:t>
            </a:r>
            <a:r>
              <a:rPr lang="ru-RU" sz="1400" b="1" dirty="0" err="1">
                <a:latin typeface="Times New Roman" pitchFamily="18" charset="0"/>
                <a:cs typeface="Times New Roman" pitchFamily="18" charset="0"/>
              </a:rPr>
              <a:t> Қоғамдық тәртіпті сақтау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және қауіпсіздікті қамтамасыз ету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саласында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көшелерде және адам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көп жиналатын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қоғамдық орындарда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бейнебақылау жүргізетін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азаматтарды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анықтайтын және жол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қозғалысын қадағалайтын</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интеллектуалды</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жүйелерді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белсенді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түрде енгізу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керек</a:t>
            </a:r>
            <a:r>
              <a:rPr lang="ru-RU" sz="1400" dirty="0">
                <a:latin typeface="Times New Roman" pitchFamily="18" charset="0"/>
                <a:cs typeface="Times New Roman" pitchFamily="18" charset="0"/>
              </a:rPr>
              <a:t>.</a:t>
            </a:r>
          </a:p>
          <a:p>
            <a:pPr>
              <a:defRPr/>
            </a:pPr>
            <a:r>
              <a:rPr lang="ru-RU" sz="1400" dirty="0"/>
              <a:t> </a:t>
            </a:r>
          </a:p>
          <a:p>
            <a:pPr>
              <a:defRPr/>
            </a:pPr>
            <a:endParaRPr lang="ru-RU" sz="1400" dirty="0">
              <a:latin typeface="Times New Roman" pitchFamily="18" charset="0"/>
              <a:cs typeface="Times New Roman" pitchFamily="18" charset="0"/>
            </a:endParaRPr>
          </a:p>
          <a:p>
            <a:pPr>
              <a:defRPr/>
            </a:pPr>
            <a:endParaRPr lang="ru-RU" sz="1400" dirty="0">
              <a:latin typeface="Times New Roman" pitchFamily="18" charset="0"/>
              <a:cs typeface="Times New Roman" pitchFamily="18" charset="0"/>
            </a:endParaRPr>
          </a:p>
          <a:p>
            <a:pPr>
              <a:defRPr/>
            </a:pPr>
            <a:endParaRPr lang="ru-RU" sz="1400" dirty="0">
              <a:latin typeface="Times New Roman" pitchFamily="18" charset="0"/>
              <a:cs typeface="Times New Roman" pitchFamily="18" charset="0"/>
            </a:endParaRPr>
          </a:p>
          <a:p>
            <a:pPr marL="342900" indent="-342900">
              <a:spcBef>
                <a:spcPct val="20000"/>
              </a:spcBef>
              <a:buFont typeface="Arial" charset="0"/>
              <a:buNone/>
              <a:defRPr/>
            </a:pPr>
            <a:endParaRPr lang="ru-RU" sz="1600" dirty="0">
              <a:solidFill>
                <a:srgbClr val="0000FF"/>
              </a:solidFill>
              <a:latin typeface="Times New Roman" pitchFamily="18" charset="0"/>
              <a:cs typeface="Times New Roman" pitchFamily="18" charset="0"/>
            </a:endParaRPr>
          </a:p>
          <a:p>
            <a:pPr marL="342900" indent="-342900">
              <a:spcBef>
                <a:spcPct val="20000"/>
              </a:spcBef>
              <a:buFont typeface="Arial" charset="0"/>
              <a:buNone/>
              <a:defRPr/>
            </a:pPr>
            <a:endParaRPr lang="kk-KZ" sz="1400" dirty="0">
              <a:latin typeface="Times New Roman" pitchFamily="18" charset="0"/>
              <a:cs typeface="Times New Roman" pitchFamily="18" charset="0"/>
            </a:endParaRPr>
          </a:p>
        </p:txBody>
      </p:sp>
      <p:sp>
        <p:nvSpPr>
          <p:cNvPr id="16" name="6-конечная звезда 15"/>
          <p:cNvSpPr/>
          <p:nvPr/>
        </p:nvSpPr>
        <p:spPr>
          <a:xfrm>
            <a:off x="0" y="928688"/>
            <a:ext cx="1143000" cy="1214437"/>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9</a:t>
            </a:r>
            <a:endParaRPr lang="ru-RU" sz="5400" b="1" dirty="0">
              <a:solidFill>
                <a:srgbClr val="0000FF"/>
              </a:solidFill>
              <a:latin typeface="Times New Roman" pitchFamily="18" charset="0"/>
              <a:cs typeface="Times New Roman" pitchFamily="18" charset="0"/>
            </a:endParaRPr>
          </a:p>
        </p:txBody>
      </p:sp>
      <p:sp>
        <p:nvSpPr>
          <p:cNvPr id="7" name="Содержимое 2"/>
          <p:cNvSpPr txBox="1">
            <a:spLocks/>
          </p:cNvSpPr>
          <p:nvPr/>
        </p:nvSpPr>
        <p:spPr bwMode="auto">
          <a:xfrm>
            <a:off x="214313" y="5357813"/>
            <a:ext cx="6429375" cy="3571875"/>
          </a:xfrm>
          <a:prstGeom prst="rect">
            <a:avLst/>
          </a:prstGeom>
          <a:gradFill flip="none" rotWithShape="1">
            <a:gsLst>
              <a:gs pos="0">
                <a:srgbClr val="FFFF00"/>
              </a:gs>
              <a:gs pos="99000">
                <a:schemeClr val="bg1"/>
              </a:gs>
            </a:gsLst>
            <a:path path="shape">
              <a:fillToRect l="50000" t="50000" r="50000" b="50000"/>
            </a:path>
            <a:tileRect/>
          </a:gradFill>
          <a:ln w="9525">
            <a:noFill/>
            <a:miter lim="800000"/>
            <a:headEnd/>
            <a:tailEnd/>
          </a:ln>
        </p:spPr>
        <p:txBody>
          <a:bodyPr/>
          <a:lstStyle/>
          <a:p>
            <a:pPr marL="342900" indent="-342900" algn="ctr">
              <a:spcBef>
                <a:spcPct val="20000"/>
              </a:spcBef>
              <a:buFont typeface="Arial" charset="0"/>
              <a:buChar char="•"/>
              <a:defRPr/>
            </a:pPr>
            <a:r>
              <a:rPr lang="ru-RU" sz="1600" b="1" dirty="0" err="1">
                <a:solidFill>
                  <a:srgbClr val="0000FF"/>
                </a:solidFill>
                <a:latin typeface="Times New Roman" pitchFamily="18" charset="0"/>
                <a:cs typeface="Times New Roman" pitchFamily="18" charset="0"/>
              </a:rPr>
              <a:t>«Ақылды қалалар» «ақылды ұлт» үшін.</a:t>
            </a:r>
            <a:endParaRPr lang="ru-RU" sz="1600" b="1" u="sng" dirty="0">
              <a:solidFill>
                <a:srgbClr val="0000FF"/>
              </a:solidFill>
              <a:latin typeface="Times New Roman" pitchFamily="18" charset="0"/>
              <a:cs typeface="Times New Roman" pitchFamily="18" charset="0"/>
            </a:endParaRPr>
          </a:p>
          <a:p>
            <a:pPr>
              <a:defRPr/>
            </a:pPr>
            <a:r>
              <a:rPr lang="ru-RU" sz="1400" b="1" dirty="0">
                <a:latin typeface="Times New Roman" pitchFamily="18" charset="0"/>
                <a:cs typeface="Times New Roman" pitchFamily="18" charset="0"/>
              </a:rPr>
              <a:t>                           </a:t>
            </a:r>
            <a:r>
              <a:rPr lang="ru-RU" sz="1400" dirty="0">
                <a:latin typeface="Times New Roman" pitchFamily="18" charset="0"/>
                <a:cs typeface="Times New Roman" pitchFamily="18" charset="0"/>
              </a:rPr>
              <a:t>2018 </a:t>
            </a:r>
            <a:r>
              <a:rPr lang="ru-RU" sz="1400" dirty="0" err="1">
                <a:latin typeface="Times New Roman" pitchFamily="18" charset="0"/>
                <a:cs typeface="Times New Roman" pitchFamily="18" charset="0"/>
              </a:rPr>
              <a:t>жыл</a:t>
            </a:r>
            <a:r>
              <a:rPr lang="ru-RU" sz="1400" dirty="0">
                <a:latin typeface="Times New Roman" pitchFamily="18" charset="0"/>
                <a:cs typeface="Times New Roman" pitchFamily="18" charset="0"/>
              </a:rPr>
              <a:t> – </a:t>
            </a:r>
            <a:r>
              <a:rPr lang="ru-RU" sz="1400" dirty="0" err="1">
                <a:latin typeface="Times New Roman" pitchFamily="18" charset="0"/>
                <a:cs typeface="Times New Roman" pitchFamily="18" charset="0"/>
              </a:rPr>
              <a:t>елордамыз</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Астананың </a:t>
            </a:r>
            <a:r>
              <a:rPr lang="ru-RU" sz="1400" b="1" dirty="0">
                <a:latin typeface="Times New Roman" pitchFamily="18" charset="0"/>
                <a:cs typeface="Times New Roman" pitchFamily="18" charset="0"/>
              </a:rPr>
              <a:t>20 </a:t>
            </a:r>
            <a:r>
              <a:rPr lang="ru-RU" sz="1400" b="1" dirty="0" err="1">
                <a:latin typeface="Times New Roman" pitchFamily="18" charset="0"/>
                <a:cs typeface="Times New Roman" pitchFamily="18" charset="0"/>
              </a:rPr>
              <a:t>жылдығын атап</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өтетін    мерейтойлы</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жыл</a:t>
            </a:r>
            <a:r>
              <a:rPr lang="ru-RU" sz="1400" dirty="0">
                <a:latin typeface="Times New Roman" pitchFamily="18" charset="0"/>
                <a:cs typeface="Times New Roman" pitchFamily="18" charset="0"/>
              </a:rPr>
              <a:t>.</a:t>
            </a:r>
          </a:p>
          <a:p>
            <a:pPr>
              <a:defRPr/>
            </a:pPr>
            <a:r>
              <a:rPr lang="ru-RU" sz="1400" dirty="0">
                <a:latin typeface="Times New Roman" pitchFamily="18" charset="0"/>
                <a:cs typeface="Times New Roman" pitchFamily="18" charset="0"/>
              </a:rPr>
              <a:t>Бас </a:t>
            </a:r>
            <a:r>
              <a:rPr lang="ru-RU" sz="1400" dirty="0" err="1">
                <a:latin typeface="Times New Roman" pitchFamily="18" charset="0"/>
                <a:cs typeface="Times New Roman" pitchFamily="18" charset="0"/>
              </a:rPr>
              <a:t>қаламыздың қалыптасуы және Еуразияның маңызды </a:t>
            </a:r>
            <a:r>
              <a:rPr lang="ru-RU" sz="1400" dirty="0">
                <a:latin typeface="Times New Roman" pitchFamily="18" charset="0"/>
                <a:cs typeface="Times New Roman" pitchFamily="18" charset="0"/>
              </a:rPr>
              <a:t>даму </a:t>
            </a:r>
            <a:r>
              <a:rPr lang="ru-RU" sz="1400" dirty="0" err="1">
                <a:latin typeface="Times New Roman" pitchFamily="18" charset="0"/>
                <a:cs typeface="Times New Roman" pitchFamily="18" charset="0"/>
              </a:rPr>
              <a:t>орталықтарының қатарына қосылуы </a:t>
            </a:r>
            <a:r>
              <a:rPr lang="ru-RU" sz="1400" dirty="0">
                <a:latin typeface="Times New Roman" pitchFamily="18" charset="0"/>
                <a:cs typeface="Times New Roman" pitchFamily="18" charset="0"/>
              </a:rPr>
              <a:t>– </a:t>
            </a:r>
            <a:r>
              <a:rPr lang="ru-RU" sz="1400" b="1" dirty="0" err="1">
                <a:latin typeface="Times New Roman" pitchFamily="18" charset="0"/>
                <a:cs typeface="Times New Roman" pitchFamily="18" charset="0"/>
              </a:rPr>
              <a:t>баршамыздың ортақ мақтанышымыз</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Смарт</a:t>
            </a:r>
            <a:r>
              <a:rPr lang="ru-RU" sz="1400" b="1" dirty="0">
                <a:latin typeface="Times New Roman" pitchFamily="18" charset="0"/>
                <a:cs typeface="Times New Roman" pitchFamily="18" charset="0"/>
              </a:rPr>
              <a:t> Сити» </a:t>
            </a:r>
            <a:r>
              <a:rPr lang="ru-RU" sz="1400" b="1" dirty="0" err="1">
                <a:latin typeface="Times New Roman" pitchFamily="18" charset="0"/>
                <a:cs typeface="Times New Roman" pitchFamily="18" charset="0"/>
              </a:rPr>
              <a:t>тұжырымдамасы</a:t>
            </a:r>
            <a:r>
              <a:rPr lang="ru-RU" sz="1400" dirty="0">
                <a:latin typeface="Times New Roman" pitchFamily="18" charset="0"/>
                <a:cs typeface="Times New Roman" pitchFamily="18" charset="0"/>
              </a:rPr>
              <a:t> мен </a:t>
            </a:r>
            <a:r>
              <a:rPr lang="ru-RU" sz="1400" dirty="0" err="1">
                <a:latin typeface="Times New Roman" pitchFamily="18" charset="0"/>
                <a:cs typeface="Times New Roman" pitchFamily="18" charset="0"/>
              </a:rPr>
              <a:t>қалаға қоныс аударатын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адамдардың құзыреттерін дамыту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негізінде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қалалық ортаны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басқаруды кешенді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түрде енгізу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қажет</a:t>
            </a:r>
            <a:r>
              <a:rPr lang="ru-RU" sz="1400" dirty="0">
                <a:latin typeface="Times New Roman" pitchFamily="18" charset="0"/>
                <a:cs typeface="Times New Roman" pitchFamily="18" charset="0"/>
              </a:rPr>
              <a:t>.</a:t>
            </a:r>
          </a:p>
          <a:p>
            <a:pPr>
              <a:defRPr/>
            </a:pPr>
            <a:r>
              <a:rPr lang="ru-RU" sz="1400" dirty="0" err="1">
                <a:latin typeface="Times New Roman" pitchFamily="18" charset="0"/>
                <a:cs typeface="Times New Roman" pitchFamily="18" charset="0"/>
              </a:rPr>
              <a:t>Әлемде </a:t>
            </a:r>
            <a:r>
              <a:rPr lang="ru-RU" sz="1400" b="1" dirty="0" err="1">
                <a:latin typeface="Times New Roman" pitchFamily="18" charset="0"/>
                <a:cs typeface="Times New Roman" pitchFamily="18" charset="0"/>
              </a:rPr>
              <a:t>инвесторлар</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үшін қалалар бәсекеге түседі</a:t>
            </a:r>
            <a:r>
              <a:rPr lang="ru-RU" sz="1400" dirty="0" err="1">
                <a:latin typeface="Times New Roman" pitchFamily="18" charset="0"/>
                <a:cs typeface="Times New Roman" pitchFamily="18" charset="0"/>
              </a:rPr>
              <a:t> деген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түсінік қалыптасты.</a:t>
            </a:r>
            <a:endParaRPr lang="ru-RU" sz="1400" dirty="0">
              <a:latin typeface="Times New Roman" pitchFamily="18" charset="0"/>
              <a:cs typeface="Times New Roman" pitchFamily="18" charset="0"/>
            </a:endParaRPr>
          </a:p>
          <a:p>
            <a:pPr>
              <a:defRPr/>
            </a:pPr>
            <a:r>
              <a:rPr lang="ru-RU" sz="1400" dirty="0" err="1">
                <a:latin typeface="Times New Roman" pitchFamily="18" charset="0"/>
                <a:cs typeface="Times New Roman" pitchFamily="18" charset="0"/>
              </a:rPr>
              <a:t>Олар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елді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емес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жайлы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өмір сүріп, жұмыс істейтін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қаланы таңдайды.</a:t>
            </a:r>
            <a:endParaRPr lang="ru-RU" sz="1400" dirty="0">
              <a:latin typeface="Times New Roman" pitchFamily="18" charset="0"/>
              <a:cs typeface="Times New Roman" pitchFamily="18" charset="0"/>
            </a:endParaRPr>
          </a:p>
          <a:p>
            <a:pPr>
              <a:defRPr/>
            </a:pPr>
            <a:r>
              <a:rPr lang="ru-RU" sz="1400" dirty="0" err="1">
                <a:latin typeface="Times New Roman" pitchFamily="18" charset="0"/>
                <a:cs typeface="Times New Roman" pitchFamily="18" charset="0"/>
              </a:rPr>
              <a:t>Сондықтан, Астананың тәжірибесі негізінде</a:t>
            </a:r>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a:t>
            </a:r>
            <a:r>
              <a:rPr lang="ru-RU" sz="1400" b="1" dirty="0" err="1">
                <a:latin typeface="Times New Roman" pitchFamily="18" charset="0"/>
                <a:cs typeface="Times New Roman" pitchFamily="18" charset="0"/>
              </a:rPr>
              <a:t>Смарт</a:t>
            </a:r>
            <a:r>
              <a:rPr lang="ru-RU" sz="1400" b="1" dirty="0">
                <a:latin typeface="Times New Roman" pitchFamily="18" charset="0"/>
                <a:cs typeface="Times New Roman" pitchFamily="18" charset="0"/>
              </a:rPr>
              <a:t> Сити» «</a:t>
            </a:r>
            <a:r>
              <a:rPr lang="ru-RU" sz="1400" b="1" dirty="0" err="1">
                <a:latin typeface="Times New Roman" pitchFamily="18" charset="0"/>
                <a:cs typeface="Times New Roman" pitchFamily="18" charset="0"/>
              </a:rPr>
              <a:t>эталонды</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стандартын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қалыптастырып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Қазақстан қалалары арасында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озық практиканы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таратуды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және тәжірибе алмасу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ісін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бастау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керек</a:t>
            </a:r>
            <a:r>
              <a:rPr lang="ru-RU" sz="1400" dirty="0">
                <a:latin typeface="Times New Roman" pitchFamily="18" charset="0"/>
                <a:cs typeface="Times New Roman" pitchFamily="18" charset="0"/>
              </a:rPr>
              <a:t>.</a:t>
            </a:r>
          </a:p>
          <a:p>
            <a:pPr>
              <a:defRPr/>
            </a:pPr>
            <a:r>
              <a:rPr lang="ru-RU" sz="1400" b="1" dirty="0" err="1">
                <a:latin typeface="Times New Roman" pitchFamily="18" charset="0"/>
                <a:cs typeface="Times New Roman" pitchFamily="18" charset="0"/>
              </a:rPr>
              <a:t>«Ақылды қалалар» өңірлік дамудың</a:t>
            </a:r>
            <a:r>
              <a:rPr lang="ru-RU" sz="1400" dirty="0" err="1">
                <a:latin typeface="Times New Roman" pitchFamily="18" charset="0"/>
                <a:cs typeface="Times New Roman" pitchFamily="18" charset="0"/>
              </a:rPr>
              <a:t>, инновацияны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таратудың және еліміздің барлық аумағында тұрмыс сапасын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арттырудың </a:t>
            </a:r>
            <a:r>
              <a:rPr lang="ru-RU" sz="1400" b="1" dirty="0" err="1">
                <a:latin typeface="Times New Roman" pitchFamily="18" charset="0"/>
                <a:cs typeface="Times New Roman" pitchFamily="18" charset="0"/>
              </a:rPr>
              <a:t>локомотивтеріне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айналады</a:t>
            </a:r>
            <a:r>
              <a:rPr lang="ru-RU" sz="1400" dirty="0">
                <a:latin typeface="Times New Roman" pitchFamily="18" charset="0"/>
                <a:cs typeface="Times New Roman" pitchFamily="18" charset="0"/>
              </a:rPr>
              <a:t>.</a:t>
            </a:r>
          </a:p>
          <a:p>
            <a:pPr>
              <a:defRPr/>
            </a:pPr>
            <a:endParaRPr lang="ru-RU" sz="1400" dirty="0">
              <a:latin typeface="Times New Roman" pitchFamily="18" charset="0"/>
              <a:cs typeface="Times New Roman" pitchFamily="18" charset="0"/>
            </a:endParaRPr>
          </a:p>
          <a:p>
            <a:pPr>
              <a:defRPr/>
            </a:pPr>
            <a:endParaRPr lang="ru-RU" sz="1400" dirty="0">
              <a:latin typeface="Times New Roman" pitchFamily="18" charset="0"/>
              <a:cs typeface="Times New Roman" pitchFamily="18" charset="0"/>
            </a:endParaRPr>
          </a:p>
          <a:p>
            <a:pPr>
              <a:defRPr/>
            </a:pPr>
            <a:endParaRPr lang="ru-RU" sz="1400" dirty="0">
              <a:latin typeface="Times New Roman" pitchFamily="18" charset="0"/>
              <a:cs typeface="Times New Roman" pitchFamily="18" charset="0"/>
            </a:endParaRPr>
          </a:p>
          <a:p>
            <a:pPr>
              <a:defRPr/>
            </a:pPr>
            <a:endParaRPr lang="ru-RU" sz="1400" dirty="0">
              <a:latin typeface="Times New Roman" pitchFamily="18" charset="0"/>
              <a:cs typeface="Times New Roman" pitchFamily="18" charset="0"/>
            </a:endParaRPr>
          </a:p>
          <a:p>
            <a:pPr marL="342900" indent="-342900">
              <a:spcBef>
                <a:spcPct val="20000"/>
              </a:spcBef>
              <a:buFont typeface="Arial" charset="0"/>
              <a:buNone/>
              <a:defRPr/>
            </a:pPr>
            <a:endParaRPr lang="ru-RU" sz="1600" dirty="0">
              <a:solidFill>
                <a:srgbClr val="0000FF"/>
              </a:solidFill>
              <a:latin typeface="Times New Roman" pitchFamily="18" charset="0"/>
              <a:cs typeface="Times New Roman" pitchFamily="18" charset="0"/>
            </a:endParaRPr>
          </a:p>
          <a:p>
            <a:pPr marL="342900" indent="-342900">
              <a:spcBef>
                <a:spcPct val="20000"/>
              </a:spcBef>
              <a:buFont typeface="Arial" charset="0"/>
              <a:buNone/>
              <a:defRPr/>
            </a:pPr>
            <a:endParaRPr lang="kk-KZ" sz="1400" dirty="0">
              <a:latin typeface="Times New Roman" pitchFamily="18" charset="0"/>
              <a:cs typeface="Times New Roman" pitchFamily="18" charset="0"/>
            </a:endParaRPr>
          </a:p>
        </p:txBody>
      </p:sp>
      <p:sp>
        <p:nvSpPr>
          <p:cNvPr id="8" name="6-конечная звезда 7"/>
          <p:cNvSpPr/>
          <p:nvPr/>
        </p:nvSpPr>
        <p:spPr>
          <a:xfrm>
            <a:off x="0" y="4786313"/>
            <a:ext cx="1428750" cy="1214437"/>
          </a:xfrm>
          <a:prstGeom prst="star6">
            <a:avLst>
              <a:gd name="adj" fmla="val 28868"/>
              <a:gd name="hf" fmla="val 115470"/>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k-KZ" sz="5400" b="1" dirty="0">
                <a:solidFill>
                  <a:srgbClr val="0000FF"/>
                </a:solidFill>
                <a:latin typeface="Times New Roman" pitchFamily="18" charset="0"/>
                <a:cs typeface="Times New Roman" pitchFamily="18" charset="0"/>
              </a:rPr>
              <a:t>10</a:t>
            </a:r>
            <a:endParaRPr lang="ru-RU" sz="5400" b="1" dirty="0">
              <a:solidFill>
                <a:srgbClr val="0000FF"/>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TotalTime>
  <Words>330</Words>
  <Application>Microsoft Office PowerPoint</Application>
  <PresentationFormat>Экран (4:3)</PresentationFormat>
  <Paragraphs>159</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Times New Roman</vt:lpstr>
      <vt:lpstr>Тема Office</vt:lpstr>
      <vt:lpstr>Слайд 1</vt:lpstr>
      <vt:lpstr>  Бүгінде әлем Төртінші өнеркәсіптік революция дәуіріне, технологиялық, экономикалық және әлеуметтік салалардағы терең және қарқынды өзгерістер кезеңіне қадам басып келеді. Жаңа технологиялық қалып біздің қалай жұмыс істейтінімізді, азаматтық құқықтарымызды қалай іске асыратынымызды, балаларымызды қалай тәрбиелейтінімізді түбегейлі өзгертуде. Біз жаһандық өзгерістер мен сын-қатерлерге дайын болу қажеттігін ескеріп, «Қазақстан-2050» даму стратегиясын қабылдадық.  </vt:lpstr>
      <vt:lpstr>  Елімізге дамудың жаңа сапасы қажет. Жаһандық трендтер көрсетіп отырғандай, ол, бірінші кезекте, Төртінші өнеркәсіптік революцияэлементтерін кеңінен енгізуге негізделуі тиіс. Мұның өзіндік сын-қатерлері де, мүмкіндіктері де бар. Жаңа әлем көшбасшыларының қатарына қосылу үшін Қазақстанда қажетті нәрсенің бәрі бар екеніне сенімдімін. </vt:lpstr>
      <vt:lpstr>   Еліміз әлемдік дағдарыстың қолайсыз салдарын еңсеріп, сенімді өсу жолына қайта түсті. Жыл қорытындысы бойынша ішкі жалпы өнімнің өсуі 4 процент болып, ал өнеркәсіптік өнімнің өсуі 7 проценттен асты.  </vt:lpstr>
      <vt:lpstr>    Өнеркәсіптің жалпы көлемінде өңдеуші сектордың үлесі 40 проценттен асып түсті. Қазақстанның қолайлы дамуы орта таптың қалыптасуына мүмкіндік берді. Кедейшілік 13 есе қысқарып, жұмыссыздық деңгейі 4,9 процентке дейін төмендеді.  </vt:lpstr>
      <vt:lpstr>   .  Жаңа технологиялық қалып біздің қалай жұмыс істейтінімізді, азаматтық құқықтарымызды қалай іске асыратынымызды, балаларымызды қалай тәрбиелейтінімізді түбегейлі өзгертуде. Қазақстанның қолайлы дамуы орта таптың қалыптасуына мүмкіндік берді.   </vt:lpstr>
      <vt:lpstr>Слайд 7</vt:lpstr>
      <vt:lpstr>   .  Қазақстан Республикасының 2025 жылға дейінгі дамуының кешенді стратегиялық жоспары жасалды. Біздің ұзақ мерзімді мақсаттарымыз өзгеріссіз қала береді.   </vt:lpstr>
      <vt:lpstr>    Еліміздің әлеуметтік-экономикалық табыстарының негізі – біздің басты құндылықтарымыз ретінде қала беретін азаматтық бейбітшілік, ұлтаралық және конфессияаралық келісім.  .    </vt:lpstr>
      <vt:lpstr>Слайд 10</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Жанар</cp:lastModifiedBy>
  <cp:revision>60</cp:revision>
  <dcterms:created xsi:type="dcterms:W3CDTF">2014-01-18T13:02:26Z</dcterms:created>
  <dcterms:modified xsi:type="dcterms:W3CDTF">2018-01-17T08:54:34Z</dcterms:modified>
</cp:coreProperties>
</file>