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0"/>
  </p:notesMasterIdLst>
  <p:sldIdLst>
    <p:sldId id="265" r:id="rId3"/>
    <p:sldId id="267" r:id="rId4"/>
    <p:sldId id="272" r:id="rId5"/>
    <p:sldId id="273" r:id="rId6"/>
    <p:sldId id="268" r:id="rId7"/>
    <p:sldId id="284" r:id="rId8"/>
    <p:sldId id="269" r:id="rId9"/>
    <p:sldId id="280" r:id="rId10"/>
    <p:sldId id="281" r:id="rId11"/>
    <p:sldId id="285" r:id="rId12"/>
    <p:sldId id="282" r:id="rId13"/>
    <p:sldId id="286" r:id="rId14"/>
    <p:sldId id="276" r:id="rId15"/>
    <p:sldId id="278" r:id="rId16"/>
    <p:sldId id="275" r:id="rId17"/>
    <p:sldId id="287" r:id="rId18"/>
    <p:sldId id="27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8"/>
    <p:restoredTop sz="94656"/>
  </p:normalViewPr>
  <p:slideViewPr>
    <p:cSldViewPr>
      <p:cViewPr>
        <p:scale>
          <a:sx n="100" d="100"/>
          <a:sy n="100" d="100"/>
        </p:scale>
        <p:origin x="-2316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0997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1312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5855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34290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3365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Сонымен сіздердің назарларыңызға біздің бір-неше ресурстарымызды ұсынуға рұқсат етіңіздер.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Алдымен әр ресурс жайлы қысқаша айтып өтіп, оларды қалай қолдануды айтып, соңында сұрақтарыңызға жауап берсем?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5855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34290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01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ource Sans Pro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Количество МКШ в РК, проблемы : На сегодняшний день в Казахстане функционируют 7 450 школ, из которых малокомплектных - 3 036 (из данных Министерства образования и науки РК, 2017, 24.02). 5 495 (76,7%) сельских школ представлены большим количеством малокомплектных (57,5%) и полнокомплектных школ (42,5%)[3]. Всего в сельской местности обучаются около 1 311 тыс. детей (48,1% от общего контингента учащихся).</a:t>
            </a: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Выделены и сгруппированы основные проблемы малокомплектной школы: проблемы организации учебно-воспитательного процесса; проблемы, связанные с квалификацией учителей малокомплектных школ и существующей системой их подготовки, переподготовки; проблемы, связанные с учебно-методическим, материально-техническим обеспечением малокомплектной школы.</a:t>
            </a: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91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7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2pPr>
            <a:lvl3pPr marL="0" marR="0"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3pPr>
            <a:lvl4pPr marL="0" marR="0"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4pPr>
            <a:lvl5pPr marL="0" marR="0"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5pPr>
            <a:lvl6pPr marL="0" marR="0"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6pPr>
            <a:lvl7pPr marL="0" marR="0"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7pPr>
            <a:lvl8pPr marL="0" marR="0"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8pPr>
            <a:lvl9pPr marL="0" marR="0"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85800" y="2840050"/>
            <a:ext cx="7772400" cy="7847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822959" y="274320"/>
            <a:ext cx="7521000" cy="41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Economica"/>
              <a:buNone/>
              <a:defRPr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Economica"/>
              <a:buNone/>
              <a:defRPr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Economica"/>
              <a:buNone/>
              <a:defRPr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Economica"/>
              <a:buNone/>
              <a:defRPr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Economica"/>
              <a:buNone/>
              <a:defRPr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Economica"/>
              <a:buNone/>
              <a:defRPr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Economica"/>
              <a:buNone/>
              <a:defRPr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Economica"/>
              <a:buNone/>
              <a:defRPr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822959" y="825471"/>
            <a:ext cx="7521000" cy="268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73736" marR="0" lvl="1" indent="29463" algn="l" rtl="0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02336" marR="0" lvl="2" indent="29463" algn="l" rtl="0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30936" marR="0" lvl="3" indent="29463" algn="l" rtl="0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9536" marR="0" lvl="4" indent="29463" algn="l" rtl="0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-5080" algn="l" rtl="0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3312" marR="0" lvl="6" indent="5588" algn="l" rtl="0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1912" marR="0" lvl="7" indent="5588" algn="l" rtl="0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792224" marR="0" lvl="8" indent="11176" algn="l" rtl="0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 rot="-1985953">
            <a:off x="309021" y="4391133"/>
            <a:ext cx="1960664" cy="174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517514" y="4713841"/>
            <a:ext cx="4724400" cy="20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sldNum" idx="12"/>
          </p:nvPr>
        </p:nvSpPr>
        <p:spPr>
          <a:xfrm>
            <a:off x="8401038" y="4628116"/>
            <a:ext cx="502800" cy="377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562" marR="0" lvl="0" indent="69373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520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0250" marR="0" lvl="2" indent="527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7" marR="0" lvl="3" indent="32861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7450" marR="0" lvl="4" indent="400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3429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31241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30733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34036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4406307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pport@bilimland.kz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http://www.kitap.kz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est.kz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imektep.kz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bilimland.kz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0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824275" y="3493923"/>
            <a:ext cx="7958100" cy="177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824276" y="2182763"/>
            <a:ext cx="3210000" cy="8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25000"/>
              <a:buFont typeface="Times New Roman"/>
              <a:buNone/>
            </a:pPr>
            <a:r>
              <a:rPr lang="kk-KZ" sz="1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Баршаға қолжетімді сапалы білім</a:t>
            </a:r>
            <a:endParaRPr lang="en-US"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6701475" y="4681446"/>
            <a:ext cx="2219400" cy="20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Bilim Media Group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7182068" y="246860"/>
            <a:ext cx="1738800" cy="43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kk-KZ" sz="10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Қазақстан</a:t>
            </a:r>
            <a:r>
              <a:rPr lang="en-US" sz="10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2017 </a:t>
            </a:r>
            <a:r>
              <a:rPr lang="kk-KZ" sz="10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ж</a:t>
            </a:r>
            <a:r>
              <a:rPr lang="en-US" sz="10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3464" y="368163"/>
            <a:ext cx="1711623" cy="171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icon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451" y="3119499"/>
            <a:ext cx="3895648" cy="15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4719922" y="1439223"/>
            <a:ext cx="4117677" cy="205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r>
              <a:rPr lang="kk-KZ" sz="2400" b="1" dirty="0" smtClean="0">
                <a:solidFill>
                  <a:schemeClr val="bg1"/>
                </a:solidFill>
              </a:rPr>
              <a:t>Ауыл және қала мектептеріндегі білім сапасын теңестіру мақсатында АКТ методикаларын қолдану</a:t>
            </a:r>
            <a:endParaRPr sz="24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0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514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 amt="29000"/>
          </a:blip>
          <a:srcRect/>
          <a:stretch/>
        </p:blipFill>
        <p:spPr>
          <a:xfrm>
            <a:off x="0" y="771301"/>
            <a:ext cx="7364328" cy="41716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title" idx="4294967295"/>
          </p:nvPr>
        </p:nvSpPr>
        <p:spPr>
          <a:xfrm>
            <a:off x="138800" y="0"/>
            <a:ext cx="8203500" cy="77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SzPct val="25000"/>
            </a:pPr>
            <a:r>
              <a:rPr lang="ru-RU" sz="2200" dirty="0" err="1" smtClean="0">
                <a:solidFill>
                  <a:srgbClr val="FFFFFF"/>
                </a:solidFill>
              </a:rPr>
              <a:t>Шағын</a:t>
            </a:r>
            <a:r>
              <a:rPr lang="ru-RU" sz="2200" dirty="0" smtClean="0"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</a:rPr>
              <a:t>жинақты</a:t>
            </a:r>
            <a:r>
              <a:rPr lang="ru-RU" sz="2200" dirty="0" smtClean="0"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</a:rPr>
              <a:t>мектептердегі</a:t>
            </a:r>
            <a:r>
              <a:rPr lang="ru-RU" sz="2200" dirty="0" smtClean="0"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</a:rPr>
              <a:t>білім</a:t>
            </a:r>
            <a:r>
              <a:rPr lang="ru-RU" sz="2200" dirty="0" smtClean="0"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</a:rPr>
              <a:t>сапасын</a:t>
            </a:r>
            <a:r>
              <a:rPr lang="ru-RU" sz="2200" dirty="0" smtClean="0"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</a:rPr>
              <a:t>жақсарту</a:t>
            </a:r>
            <a:r>
              <a:rPr lang="ru-RU" sz="2200" dirty="0" smtClean="0">
                <a:solidFill>
                  <a:srgbClr val="FFFFFF"/>
                </a:solidFill>
              </a:rPr>
              <a:t> </a:t>
            </a:r>
            <a:endParaRPr lang="ru-RU" sz="2200" dirty="0">
              <a:solidFill>
                <a:srgbClr val="FFFFFF"/>
              </a:solidFill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5886400" y="4968425"/>
            <a:ext cx="3257700" cy="17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892" algn="r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ru-RU" sz="700">
                <a:solidFill>
                  <a:srgbClr val="FFFFFF"/>
                </a:solidFill>
              </a:rPr>
              <a:t>ТОО «Bilim Media Group» © 2011-2017. Все права защищены.</a:t>
            </a:r>
          </a:p>
        </p:txBody>
      </p:sp>
      <p:pic>
        <p:nvPicPr>
          <p:cNvPr id="92" name="Shape 92" descr="IMG_0001.JPG"/>
          <p:cNvPicPr preferRelativeResize="0"/>
          <p:nvPr/>
        </p:nvPicPr>
        <p:blipFill rotWithShape="1">
          <a:blip r:embed="rId5">
            <a:alphaModFix/>
          </a:blip>
          <a:srcRect t="1569" b="1578"/>
          <a:stretch/>
        </p:blipFill>
        <p:spPr>
          <a:xfrm>
            <a:off x="387725" y="1785774"/>
            <a:ext cx="4533369" cy="292712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5809625" y="4070395"/>
            <a:ext cx="2806200" cy="3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ru-RU" sz="1200">
                <a:solidFill>
                  <a:srgbClr val="FFFFFF"/>
                </a:solidFill>
              </a:rPr>
              <a:t>ЦЕЛЬ ПИЛОТНОГО ПРОЕКТА:</a:t>
            </a:r>
          </a:p>
          <a:p>
            <a:pPr>
              <a:buClr>
                <a:srgbClr val="FFFFFF"/>
              </a:buClr>
              <a:buSzPct val="25000"/>
            </a:pPr>
            <a:r>
              <a:rPr lang="ru-RU" sz="1200">
                <a:solidFill>
                  <a:srgbClr val="FFFFFF"/>
                </a:solidFill>
              </a:rPr>
              <a:t>выравнивание качества образования между сельскими и городскими школами</a:t>
            </a:r>
          </a:p>
        </p:txBody>
      </p:sp>
      <p:pic>
        <p:nvPicPr>
          <p:cNvPr id="96" name="Shape 96" descr="photo_2016-10-21_11-03-5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3101" y="1059925"/>
            <a:ext cx="3799526" cy="21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Group 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1701" y="949701"/>
            <a:ext cx="2071982" cy="209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73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 descr="0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471525" y="105755"/>
            <a:ext cx="6857550" cy="5112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marL="342900" indent="-57150">
              <a:buClr>
                <a:schemeClr val="lt1"/>
              </a:buClr>
              <a:buSzPct val="25000"/>
            </a:pPr>
            <a:r>
              <a:rPr lang="ru-RU" sz="1800" b="1" dirty="0" err="1" smtClean="0">
                <a:solidFill>
                  <a:schemeClr val="lt1"/>
                </a:solidFill>
              </a:rPr>
              <a:t>Ресурстарға</a:t>
            </a:r>
            <a:r>
              <a:rPr lang="ru-RU" sz="1800" b="1" dirty="0" smtClean="0">
                <a:solidFill>
                  <a:schemeClr val="lt1"/>
                </a:solidFill>
              </a:rPr>
              <a:t> </a:t>
            </a:r>
            <a:r>
              <a:rPr lang="ru-RU" sz="1800" b="1" dirty="0" err="1" smtClean="0">
                <a:solidFill>
                  <a:schemeClr val="lt1"/>
                </a:solidFill>
              </a:rPr>
              <a:t>оффлайн</a:t>
            </a:r>
            <a:r>
              <a:rPr lang="ru-RU" sz="1800" b="1" dirty="0" smtClean="0">
                <a:solidFill>
                  <a:schemeClr val="lt1"/>
                </a:solidFill>
              </a:rPr>
              <a:t> </a:t>
            </a:r>
            <a:r>
              <a:rPr lang="ru-RU" sz="1800" b="1" dirty="0" err="1" smtClean="0">
                <a:solidFill>
                  <a:schemeClr val="lt1"/>
                </a:solidFill>
              </a:rPr>
              <a:t>режимде</a:t>
            </a:r>
            <a:r>
              <a:rPr lang="ru-RU" sz="1800" b="1" dirty="0" smtClean="0">
                <a:solidFill>
                  <a:schemeClr val="lt1"/>
                </a:solidFill>
              </a:rPr>
              <a:t> </a:t>
            </a:r>
            <a:r>
              <a:rPr lang="ru-RU" sz="1800" b="1" dirty="0" err="1" smtClean="0">
                <a:solidFill>
                  <a:schemeClr val="lt1"/>
                </a:solidFill>
              </a:rPr>
              <a:t>қолжетімділік</a:t>
            </a:r>
            <a:endParaRPr lang="en-US" sz="1800" b="1" dirty="0">
              <a:solidFill>
                <a:schemeClr val="lt1"/>
              </a:solidFill>
            </a:endParaRPr>
          </a:p>
        </p:txBody>
      </p:sp>
      <p:pic>
        <p:nvPicPr>
          <p:cNvPr id="332" name="Shape 332" descr="icons_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5984" y="120301"/>
            <a:ext cx="2150471" cy="61252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7716156" y="4803998"/>
            <a:ext cx="1036125" cy="2094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750"/>
              <a:t>© </a:t>
            </a:r>
            <a:r>
              <a:rPr lang="en-US" sz="750" dirty="0" err="1"/>
              <a:t>Bilim</a:t>
            </a:r>
            <a:r>
              <a:rPr lang="en-US" sz="750" dirty="0"/>
              <a:t> Media Group</a:t>
            </a:r>
          </a:p>
        </p:txBody>
      </p:sp>
      <p:pic>
        <p:nvPicPr>
          <p:cNvPr id="1028" name="Picture 4" descr="C:\Users\HP\Downloads\20170217_0958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1630"/>
            <a:ext cx="18478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ownloads\lenovo-pc-s510-sff-intel-i3-6100-win7-pro-win-10-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06" y="2031690"/>
            <a:ext cx="123586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t="12104" r="55184" b="49260"/>
          <a:stretch/>
        </p:blipFill>
        <p:spPr bwMode="auto">
          <a:xfrm>
            <a:off x="3447013" y="1726705"/>
            <a:ext cx="2281589" cy="27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hape 327"/>
          <p:cNvSpPr txBox="1"/>
          <p:nvPr/>
        </p:nvSpPr>
        <p:spPr>
          <a:xfrm>
            <a:off x="1427662" y="972766"/>
            <a:ext cx="2010029" cy="403188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marL="342900" indent="-57150">
              <a:buClr>
                <a:schemeClr val="lt1"/>
              </a:buClr>
              <a:buSzPct val="25000"/>
            </a:pPr>
            <a:r>
              <a:rPr lang="en-US" sz="1800" b="1" dirty="0"/>
              <a:t>BILIM Desk</a:t>
            </a:r>
          </a:p>
        </p:txBody>
      </p:sp>
      <p:sp>
        <p:nvSpPr>
          <p:cNvPr id="16" name="Shape 327"/>
          <p:cNvSpPr txBox="1"/>
          <p:nvPr/>
        </p:nvSpPr>
        <p:spPr>
          <a:xfrm>
            <a:off x="5706127" y="980430"/>
            <a:ext cx="2010029" cy="403188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marL="342900" indent="-57150">
              <a:buClr>
                <a:schemeClr val="lt1"/>
              </a:buClr>
              <a:buSzPct val="25000"/>
            </a:pPr>
            <a:r>
              <a:rPr lang="en-US" sz="1800" b="1" dirty="0"/>
              <a:t>BILIM Box</a:t>
            </a:r>
          </a:p>
        </p:txBody>
      </p:sp>
      <p:sp>
        <p:nvSpPr>
          <p:cNvPr id="17" name="Shape 327"/>
          <p:cNvSpPr txBox="1"/>
          <p:nvPr/>
        </p:nvSpPr>
        <p:spPr>
          <a:xfrm>
            <a:off x="3506284" y="972766"/>
            <a:ext cx="2010029" cy="403188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marL="342900" indent="-57150">
              <a:buClr>
                <a:schemeClr val="lt1"/>
              </a:buClr>
              <a:buSzPct val="25000"/>
            </a:pPr>
            <a:r>
              <a:rPr lang="en-US" sz="1800" b="1" dirty="0"/>
              <a:t>BILIM Book</a:t>
            </a:r>
          </a:p>
        </p:txBody>
      </p:sp>
    </p:spTree>
    <p:extLst>
      <p:ext uri="{BB962C8B-B14F-4D97-AF65-F5344CB8AC3E}">
        <p14:creationId xmlns:p14="http://schemas.microsoft.com/office/powerpoint/2010/main" val="141893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 descr="0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 amt="29000"/>
          </a:blip>
          <a:srcRect/>
          <a:stretch/>
        </p:blipFill>
        <p:spPr>
          <a:xfrm>
            <a:off x="0" y="771301"/>
            <a:ext cx="7364328" cy="4171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38800" y="0"/>
            <a:ext cx="8203500" cy="77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indent="-69848">
              <a:buSzPct val="50000"/>
            </a:pPr>
            <a:r>
              <a:rPr lang="ru-RU" sz="2200" dirty="0" err="1" smtClean="0">
                <a:solidFill>
                  <a:srgbClr val="FFFFFF"/>
                </a:solidFill>
              </a:rPr>
              <a:t>BilimBook</a:t>
            </a:r>
            <a:r>
              <a:rPr lang="ru-RU" sz="2200" dirty="0" smtClean="0"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</a:rPr>
              <a:t>жобасының</a:t>
            </a:r>
            <a:r>
              <a:rPr lang="ru-RU" sz="2200" dirty="0" smtClean="0"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</a:rPr>
              <a:t>пилотты</a:t>
            </a:r>
            <a:r>
              <a:rPr lang="ru-RU" sz="2200" dirty="0" smtClean="0"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solidFill>
                  <a:srgbClr val="FFFFFF"/>
                </a:solidFill>
              </a:rPr>
              <a:t>мектептері</a:t>
            </a:r>
            <a:endParaRPr lang="ru-RU" sz="2200" dirty="0">
              <a:solidFill>
                <a:srgbClr val="FFFFFF"/>
              </a:solidFill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5971575" y="4968425"/>
            <a:ext cx="3172500" cy="17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892" algn="r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ru-RU" sz="700">
                <a:solidFill>
                  <a:srgbClr val="FFFFFF"/>
                </a:solidFill>
              </a:rPr>
              <a:t>ТОО «Bilim Media Group» © 2011-2017. Все права защищены.</a:t>
            </a:r>
          </a:p>
        </p:txBody>
      </p:sp>
      <p:pic>
        <p:nvPicPr>
          <p:cNvPr id="116" name="Shape 116" descr="bilimlan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0451" y="110627"/>
            <a:ext cx="855708" cy="855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7950451" y="92537"/>
            <a:ext cx="871500" cy="8826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7251" y="2108326"/>
            <a:ext cx="4005275" cy="265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26" y="913000"/>
            <a:ext cx="4059574" cy="26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5203400" y="880775"/>
            <a:ext cx="3082800" cy="1118100"/>
          </a:xfrm>
          <a:prstGeom prst="roundRect">
            <a:avLst>
              <a:gd name="adj" fmla="val 16667"/>
            </a:avLst>
          </a:prstGeom>
          <a:solidFill>
            <a:srgbClr val="2C914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800" b="1" dirty="0">
                <a:solidFill>
                  <a:srgbClr val="FFFFFF"/>
                </a:solidFill>
              </a:rPr>
              <a:t>Пилотные школы: </a:t>
            </a:r>
          </a:p>
          <a:p>
            <a:pPr>
              <a:buClr>
                <a:srgbClr val="000000"/>
              </a:buClr>
            </a:pPr>
            <a:r>
              <a:rPr lang="ru-RU" sz="1800" dirty="0">
                <a:solidFill>
                  <a:srgbClr val="FFFFFF"/>
                </a:solidFill>
              </a:rPr>
              <a:t>- </a:t>
            </a:r>
            <a:r>
              <a:rPr lang="ru-RU" sz="1800" dirty="0" err="1" smtClean="0">
                <a:solidFill>
                  <a:srgbClr val="FFFFFF"/>
                </a:solidFill>
              </a:rPr>
              <a:t>Айыртау</a:t>
            </a:r>
            <a:r>
              <a:rPr lang="ru-RU" sz="1800" dirty="0" smtClean="0">
                <a:solidFill>
                  <a:srgbClr val="FFFFFF"/>
                </a:solidFill>
              </a:rPr>
              <a:t> </a:t>
            </a:r>
            <a:r>
              <a:rPr lang="ru-RU" sz="1800" dirty="0" err="1" smtClean="0">
                <a:solidFill>
                  <a:srgbClr val="FFFFFF"/>
                </a:solidFill>
              </a:rPr>
              <a:t>ауылы</a:t>
            </a:r>
            <a:r>
              <a:rPr lang="ru-RU" sz="1800" dirty="0" smtClean="0">
                <a:solidFill>
                  <a:srgbClr val="FFFFFF"/>
                </a:solidFill>
              </a:rPr>
              <a:t> (СҚО);</a:t>
            </a:r>
            <a:endParaRPr lang="ru-RU" sz="1800" dirty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</a:pPr>
            <a:r>
              <a:rPr lang="ru-RU" sz="1800" dirty="0">
                <a:solidFill>
                  <a:srgbClr val="FFFFFF"/>
                </a:solidFill>
              </a:rPr>
              <a:t>- </a:t>
            </a:r>
            <a:r>
              <a:rPr lang="ru-RU" sz="1800" dirty="0" smtClean="0">
                <a:solidFill>
                  <a:srgbClr val="FFFFFF"/>
                </a:solidFill>
              </a:rPr>
              <a:t>Успенка </a:t>
            </a:r>
            <a:r>
              <a:rPr lang="ru-RU" sz="1800" dirty="0" err="1" smtClean="0">
                <a:solidFill>
                  <a:srgbClr val="FFFFFF"/>
                </a:solidFill>
              </a:rPr>
              <a:t>ауылы</a:t>
            </a:r>
            <a:r>
              <a:rPr lang="ru-RU" sz="1800" dirty="0" smtClean="0">
                <a:solidFill>
                  <a:srgbClr val="FFFFFF"/>
                </a:solidFill>
              </a:rPr>
              <a:t> (Павлодар </a:t>
            </a:r>
            <a:r>
              <a:rPr lang="ru-RU" sz="1800" dirty="0">
                <a:solidFill>
                  <a:srgbClr val="FFFFFF"/>
                </a:solidFill>
              </a:rPr>
              <a:t>обл.)</a:t>
            </a:r>
          </a:p>
          <a:p>
            <a:pPr>
              <a:buClr>
                <a:srgbClr val="000000"/>
              </a:buClr>
            </a:pPr>
            <a:r>
              <a:rPr lang="ru-RU" sz="1800" dirty="0">
                <a:solidFill>
                  <a:srgbClr val="FFFFFF"/>
                </a:solidFill>
              </a:rPr>
              <a:t>- </a:t>
            </a:r>
            <a:r>
              <a:rPr lang="ru-RU" sz="1800" dirty="0" err="1" smtClean="0">
                <a:solidFill>
                  <a:srgbClr val="FFFFFF"/>
                </a:solidFill>
              </a:rPr>
              <a:t>Маңырақ</a:t>
            </a:r>
            <a:r>
              <a:rPr lang="ru-RU" sz="1800" dirty="0" smtClean="0">
                <a:solidFill>
                  <a:srgbClr val="FFFFFF"/>
                </a:solidFill>
              </a:rPr>
              <a:t> </a:t>
            </a:r>
            <a:r>
              <a:rPr lang="ru-RU" sz="1800" dirty="0" err="1" smtClean="0">
                <a:solidFill>
                  <a:srgbClr val="FFFFFF"/>
                </a:solidFill>
              </a:rPr>
              <a:t>ауылы</a:t>
            </a:r>
            <a:r>
              <a:rPr lang="ru-RU" sz="1800" dirty="0" smtClean="0">
                <a:solidFill>
                  <a:srgbClr val="FFFFFF"/>
                </a:solidFill>
              </a:rPr>
              <a:t> (ШҚО</a:t>
            </a:r>
            <a:r>
              <a:rPr lang="ru-RU" sz="1800" dirty="0">
                <a:solidFill>
                  <a:srgbClr val="FFFFFF"/>
                </a:solidFill>
              </a:rPr>
              <a:t>)</a:t>
            </a:r>
          </a:p>
          <a:p>
            <a:pPr>
              <a:buClr>
                <a:srgbClr val="000000"/>
              </a:buClr>
            </a:pPr>
            <a:endParaRPr sz="1800" dirty="0"/>
          </a:p>
        </p:txBody>
      </p:sp>
      <p:sp>
        <p:nvSpPr>
          <p:cNvPr id="121" name="Shape 121"/>
          <p:cNvSpPr/>
          <p:nvPr/>
        </p:nvSpPr>
        <p:spPr>
          <a:xfrm>
            <a:off x="362253" y="3519325"/>
            <a:ext cx="3868500" cy="1216800"/>
          </a:xfrm>
          <a:prstGeom prst="roundRect">
            <a:avLst>
              <a:gd name="adj" fmla="val 16667"/>
            </a:avLst>
          </a:prstGeom>
          <a:solidFill>
            <a:srgbClr val="2C914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ru-RU" sz="1200" b="1" dirty="0" err="1" smtClean="0">
                <a:solidFill>
                  <a:srgbClr val="FFFFFF"/>
                </a:solidFill>
              </a:rPr>
              <a:t>Жобаның</a:t>
            </a:r>
            <a:r>
              <a:rPr lang="ru-RU" sz="1200" b="1" dirty="0" smtClean="0">
                <a:solidFill>
                  <a:srgbClr val="FFFFFF"/>
                </a:solidFill>
              </a:rPr>
              <a:t> </a:t>
            </a:r>
            <a:r>
              <a:rPr lang="ru-RU" sz="1200" b="1" dirty="0" err="1" smtClean="0">
                <a:solidFill>
                  <a:srgbClr val="FFFFFF"/>
                </a:solidFill>
              </a:rPr>
              <a:t>мақсаттары</a:t>
            </a:r>
            <a:r>
              <a:rPr lang="ru-RU" sz="1200" b="1" dirty="0" smtClean="0">
                <a:solidFill>
                  <a:srgbClr val="FFFFFF"/>
                </a:solidFill>
              </a:rPr>
              <a:t>: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endParaRPr lang="ru-RU" sz="1200" dirty="0">
              <a:solidFill>
                <a:srgbClr val="FFFFFF"/>
              </a:solidFill>
            </a:endParaRPr>
          </a:p>
          <a:p>
            <a:pPr marL="457189" indent="-304793">
              <a:buClr>
                <a:srgbClr val="FFFFFF"/>
              </a:buClr>
              <a:buSzPct val="100000"/>
              <a:buChar char="-"/>
            </a:pPr>
            <a:r>
              <a:rPr lang="ru-RU" sz="1200" dirty="0" err="1" smtClean="0">
                <a:solidFill>
                  <a:srgbClr val="FFFFFF"/>
                </a:solidFill>
              </a:rPr>
              <a:t>Ауыл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және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қала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мектептеріндегі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білім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сапасын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теңестіру</a:t>
            </a:r>
            <a:r>
              <a:rPr lang="ru-RU" sz="1200" dirty="0" smtClean="0">
                <a:solidFill>
                  <a:srgbClr val="FFFFFF"/>
                </a:solidFill>
              </a:rPr>
              <a:t>;</a:t>
            </a:r>
            <a:endParaRPr lang="ru-RU" sz="1200" dirty="0">
              <a:solidFill>
                <a:srgbClr val="FFFFFF"/>
              </a:solidFill>
            </a:endParaRPr>
          </a:p>
          <a:p>
            <a:pPr marL="457189" indent="-304793">
              <a:buClr>
                <a:srgbClr val="FFFFFF"/>
              </a:buClr>
              <a:buSzPct val="100000"/>
              <a:buChar char="-"/>
            </a:pPr>
            <a:r>
              <a:rPr lang="ru-RU" sz="1200" dirty="0" err="1" smtClean="0">
                <a:solidFill>
                  <a:srgbClr val="FFFFFF"/>
                </a:solidFill>
              </a:rPr>
              <a:t>Ғаламторды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қолдану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мүмкіндігі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шектеулі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мектептерді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сапалы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білім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контентімен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қамтамаыз</a:t>
            </a:r>
            <a:r>
              <a:rPr lang="ru-RU" sz="1200" dirty="0" smtClean="0">
                <a:solidFill>
                  <a:srgbClr val="FFFFFF"/>
                </a:solidFill>
              </a:rPr>
              <a:t> </a:t>
            </a:r>
            <a:r>
              <a:rPr lang="ru-RU" sz="1200" dirty="0" err="1" smtClean="0">
                <a:solidFill>
                  <a:srgbClr val="FFFFFF"/>
                </a:solidFill>
              </a:rPr>
              <a:t>ету</a:t>
            </a:r>
            <a:r>
              <a:rPr lang="ru-RU" sz="1200" dirty="0" smtClean="0">
                <a:solidFill>
                  <a:srgbClr val="FFFFFF"/>
                </a:solidFill>
              </a:rPr>
              <a:t>.</a:t>
            </a:r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9013" y="2178239"/>
            <a:ext cx="965975" cy="106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33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 descr="00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/>
          <p:nvPr/>
        </p:nvSpPr>
        <p:spPr>
          <a:xfrm>
            <a:off x="191708" y="1362425"/>
            <a:ext cx="3623700" cy="2625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2C3E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kk-KZ" sz="1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Сайыс жеңімпазы: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ct val="25000"/>
            </a:pP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Федорова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Светлана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Владимировна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жыл еңбек өтілі бар</a:t>
            </a:r>
            <a:r>
              <a:rPr lang="kk-KZ" dirty="0"/>
              <a:t>, биология пәнінің жоғарғы санатты мұғалімі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ct val="25000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k-KZ" dirty="0" smtClean="0"/>
              <a:t>Қарағанды обл.,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Абай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қ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kk-KZ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ct val="25000"/>
            </a:pPr>
            <a:r>
              <a:rPr lang="en-US" dirty="0" smtClean="0"/>
              <a:t>№</a:t>
            </a:r>
            <a:r>
              <a:rPr lang="en-US" dirty="0"/>
              <a:t>14 </a:t>
            </a:r>
            <a:r>
              <a:rPr lang="kk-KZ" dirty="0"/>
              <a:t>Мектеп-лицей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179512" y="851225"/>
            <a:ext cx="3456384" cy="51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Arial"/>
              <a:buNone/>
            </a:pPr>
            <a:r>
              <a:rPr lang="kk-KZ" sz="1800" b="1" dirty="0" smtClean="0">
                <a:solidFill>
                  <a:srgbClr val="980000"/>
                </a:solidFill>
              </a:rPr>
              <a:t>Жаңашыл мұғалім-</a:t>
            </a:r>
            <a:r>
              <a:rPr lang="en-US" sz="1800" b="1" i="0" u="none" strike="noStrike" cap="none" dirty="0" smtClean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lang="en-US" sz="1800" b="1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Shape 358" descr="icons_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7314" y="120300"/>
            <a:ext cx="1751850" cy="57539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x="7505250" y="4791000"/>
            <a:ext cx="1381500" cy="20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Bilim Media Group</a:t>
            </a:r>
          </a:p>
        </p:txBody>
      </p:sp>
      <p:sp>
        <p:nvSpPr>
          <p:cNvPr id="9" name="Shape 367"/>
          <p:cNvSpPr txBox="1"/>
          <p:nvPr/>
        </p:nvSpPr>
        <p:spPr>
          <a:xfrm>
            <a:off x="5214342" y="851550"/>
            <a:ext cx="3672408" cy="51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ct val="25000"/>
              <a:buFont typeface="Arial"/>
              <a:buNone/>
            </a:pPr>
            <a:r>
              <a:rPr lang="kk-KZ" sz="1800" b="1" i="0" u="none" strike="noStrike" cap="none" dirty="0" smtClean="0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Жаңашыл-мұғалім </a:t>
            </a:r>
            <a:r>
              <a:rPr lang="en-US" sz="1800" b="1" i="0" u="none" strike="noStrike" cap="none" dirty="0" smtClean="0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lang="en-US" sz="1800" b="1" i="0" u="none" strike="noStrike" cap="none" dirty="0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368"/>
          <p:cNvSpPr txBox="1"/>
          <p:nvPr/>
        </p:nvSpPr>
        <p:spPr>
          <a:xfrm>
            <a:off x="5004048" y="1372097"/>
            <a:ext cx="3538499" cy="261532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2C3E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ct val="25000"/>
            </a:pPr>
            <a:r>
              <a:rPr lang="kk-KZ" b="1" dirty="0"/>
              <a:t>Сайыс жеңімпазы: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kk-KZ" sz="1400" b="1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Сүйрібаев Бақытбай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Маңғыстау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обл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Жа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ң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ө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зен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ауд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ct val="25000"/>
            </a:pP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ң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ауылы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/>
              <a:t>№</a:t>
            </a:r>
            <a:r>
              <a:rPr lang="en-US" dirty="0" smtClean="0"/>
              <a:t>11</a:t>
            </a:r>
            <a:r>
              <a:rPr lang="kk-KZ" dirty="0" smtClean="0"/>
              <a:t> 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Мектеп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Еңбек өтілі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жыл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Пәні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физика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информатика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Сабақ тақырыбы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Дыбыс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kk-KZ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ДЫбыстың сипаттамасы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hape 379" descr="00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 descr="icons_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7314" y="120300"/>
            <a:ext cx="1751700" cy="5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0" y="152400"/>
            <a:ext cx="5575800" cy="51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ct val="25000"/>
              <a:buFont typeface="Arial"/>
              <a:buNone/>
            </a:pPr>
            <a:r>
              <a:rPr lang="kk-KZ" sz="2400" b="1" i="0" u="none" strike="noStrike" cap="none" dirty="0" smtClean="0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Жаңашыл мұғалім-</a:t>
            </a:r>
            <a:r>
              <a:rPr lang="en-US" sz="2400" b="1" i="0" u="none" strike="noStrike" cap="none" dirty="0" smtClean="0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2400" b="1" dirty="0" smtClean="0">
                <a:solidFill>
                  <a:srgbClr val="5B0F00"/>
                </a:solidFill>
              </a:rPr>
              <a:t>7</a:t>
            </a:r>
            <a:endParaRPr lang="en-US" sz="2400" b="1" dirty="0">
              <a:solidFill>
                <a:srgbClr val="5B0F00"/>
              </a:solidFill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7505250" y="4791000"/>
            <a:ext cx="1381500" cy="20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Bilim Media Group</a:t>
            </a:r>
          </a:p>
        </p:txBody>
      </p:sp>
      <p:pic>
        <p:nvPicPr>
          <p:cNvPr id="387" name="Shape 3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168" y="1075124"/>
            <a:ext cx="2883906" cy="1784658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/>
        </p:nvSpPr>
        <p:spPr>
          <a:xfrm>
            <a:off x="234036" y="915566"/>
            <a:ext cx="5850132" cy="398119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1" dirty="0" smtClean="0"/>
              <a:t>4 </a:t>
            </a:r>
            <a:r>
              <a:rPr lang="en-US" b="1" dirty="0" err="1" smtClean="0"/>
              <a:t>номинаци</a:t>
            </a:r>
            <a:r>
              <a:rPr lang="kk-KZ" b="1" dirty="0" smtClean="0"/>
              <a:t>я</a:t>
            </a:r>
            <a:r>
              <a:rPr lang="en-US" b="1" dirty="0" smtClean="0"/>
              <a:t>:</a:t>
            </a:r>
            <a:endParaRPr lang="en-US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 dirty="0"/>
          </a:p>
          <a:p>
            <a:pPr marL="304800" lvl="0" indent="-177800">
              <a:buChar char="-"/>
            </a:pPr>
            <a:r>
              <a:rPr lang="kk-KZ" b="1" dirty="0" smtClean="0"/>
              <a:t>ҰБТ-ға дайындыққа арналған </a:t>
            </a:r>
            <a:r>
              <a:rPr lang="kk-KZ" b="1" dirty="0"/>
              <a:t>А</a:t>
            </a:r>
            <a:r>
              <a:rPr lang="en-US" b="1" dirty="0" smtClean="0"/>
              <a:t>КТ </a:t>
            </a:r>
            <a:r>
              <a:rPr lang="kk-KZ" b="1" dirty="0" smtClean="0"/>
              <a:t> </a:t>
            </a:r>
            <a:r>
              <a:rPr lang="ru-RU" dirty="0" smtClean="0"/>
              <a:t>- </a:t>
            </a:r>
            <a:r>
              <a:rPr lang="en-US" dirty="0" err="1"/>
              <a:t>Ниязбекова</a:t>
            </a:r>
            <a:r>
              <a:rPr lang="en-US" dirty="0"/>
              <a:t> </a:t>
            </a:r>
            <a:r>
              <a:rPr lang="en-US" dirty="0" err="1"/>
              <a:t>Айгуль</a:t>
            </a:r>
            <a:r>
              <a:rPr lang="en-US" dirty="0"/>
              <a:t> </a:t>
            </a:r>
            <a:r>
              <a:rPr lang="en-US" dirty="0" err="1"/>
              <a:t>Иманбековна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Астана</a:t>
            </a:r>
            <a:r>
              <a:rPr lang="en-US" dirty="0"/>
              <a:t>, №</a:t>
            </a:r>
            <a:r>
              <a:rPr lang="en-US" dirty="0" smtClean="0"/>
              <a:t>75</a:t>
            </a:r>
            <a:r>
              <a:rPr lang="kk-KZ" dirty="0" smtClean="0"/>
              <a:t> мектеп</a:t>
            </a:r>
            <a:r>
              <a:rPr lang="en-US" dirty="0" smtClean="0"/>
              <a:t>-</a:t>
            </a:r>
            <a:r>
              <a:rPr lang="en-US" dirty="0" err="1" smtClean="0"/>
              <a:t>гимназия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en-US" dirty="0"/>
          </a:p>
          <a:p>
            <a:pPr marL="304800" lvl="0" indent="-177800">
              <a:buChar char="-"/>
            </a:pPr>
            <a:r>
              <a:rPr lang="kk-KZ" b="1" dirty="0" smtClean="0"/>
              <a:t>Шағын жинақты мектептердегі АКТ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en-US" dirty="0" err="1"/>
              <a:t>Бардаль</a:t>
            </a:r>
            <a:r>
              <a:rPr lang="en-US" dirty="0"/>
              <a:t> </a:t>
            </a:r>
            <a:r>
              <a:rPr lang="en-US" dirty="0" err="1"/>
              <a:t>Сергей</a:t>
            </a:r>
            <a:r>
              <a:rPr lang="en-US" dirty="0"/>
              <a:t> </a:t>
            </a:r>
            <a:r>
              <a:rPr lang="en-US" dirty="0" err="1"/>
              <a:t>Владимирович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kk-KZ" dirty="0" smtClean="0"/>
              <a:t>Ақмола обл.,</a:t>
            </a:r>
            <a:r>
              <a:rPr lang="en-US" dirty="0" smtClean="0"/>
              <a:t> </a:t>
            </a:r>
            <a:r>
              <a:rPr lang="en-US" dirty="0" err="1" smtClean="0"/>
              <a:t>Новорыбинка</a:t>
            </a:r>
            <a:r>
              <a:rPr lang="kk-KZ" dirty="0" smtClean="0"/>
              <a:t> ауылы)</a:t>
            </a:r>
            <a:endParaRPr lang="ru-RU" dirty="0" smtClean="0"/>
          </a:p>
          <a:p>
            <a:pPr marL="304800" lvl="0" indent="-177800">
              <a:buChar char="-"/>
            </a:pPr>
            <a:r>
              <a:rPr lang="kk-KZ" b="1" dirty="0" smtClean="0"/>
              <a:t>Сабақтардағы АКТ</a:t>
            </a:r>
            <a:r>
              <a:rPr lang="ru-RU" dirty="0" smtClean="0"/>
              <a:t>:</a:t>
            </a:r>
          </a:p>
          <a:p>
            <a:pPr marL="304800" indent="-177800">
              <a:buFontTx/>
              <a:buChar char="-"/>
            </a:pPr>
            <a:r>
              <a:rPr lang="en-US" dirty="0" err="1"/>
              <a:t>Кашкынбаева</a:t>
            </a:r>
            <a:r>
              <a:rPr lang="en-US" dirty="0"/>
              <a:t> </a:t>
            </a:r>
            <a:r>
              <a:rPr lang="en-US" dirty="0" err="1"/>
              <a:t>Роза</a:t>
            </a:r>
            <a:r>
              <a:rPr lang="en-US" dirty="0"/>
              <a:t> </a:t>
            </a:r>
            <a:r>
              <a:rPr lang="en-US" dirty="0" err="1"/>
              <a:t>Орынбаевна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kk-KZ" dirty="0" smtClean="0"/>
              <a:t>Алматы обл.,</a:t>
            </a:r>
            <a:r>
              <a:rPr lang="en-US" dirty="0" smtClean="0"/>
              <a:t> </a:t>
            </a:r>
            <a:r>
              <a:rPr lang="kk-KZ" dirty="0" smtClean="0"/>
              <a:t>Іле ауданы</a:t>
            </a:r>
            <a:r>
              <a:rPr lang="en-US" dirty="0" smtClean="0"/>
              <a:t>, </a:t>
            </a:r>
            <a:r>
              <a:rPr lang="en-US" dirty="0" err="1" smtClean="0"/>
              <a:t>Междуреченское</a:t>
            </a:r>
            <a:r>
              <a:rPr lang="kk-KZ" dirty="0" smtClean="0"/>
              <a:t> ауылы</a:t>
            </a:r>
            <a:r>
              <a:rPr lang="en-US" dirty="0" smtClean="0"/>
              <a:t>, №16</a:t>
            </a:r>
            <a:r>
              <a:rPr lang="kk-KZ" dirty="0" smtClean="0"/>
              <a:t> мектеп</a:t>
            </a:r>
            <a:r>
              <a:rPr lang="en-US" dirty="0" smtClean="0"/>
              <a:t>), </a:t>
            </a:r>
            <a:endParaRPr lang="ru-RU" dirty="0" smtClean="0"/>
          </a:p>
          <a:p>
            <a:pPr marL="304800" indent="-177800">
              <a:buFontTx/>
              <a:buChar char="-"/>
            </a:pPr>
            <a:r>
              <a:rPr lang="en-US" dirty="0" err="1" smtClean="0"/>
              <a:t>Иманшарипова</a:t>
            </a:r>
            <a:r>
              <a:rPr lang="en-US" dirty="0" smtClean="0"/>
              <a:t> </a:t>
            </a:r>
            <a:r>
              <a:rPr lang="en-US" dirty="0" err="1"/>
              <a:t>Арман</a:t>
            </a:r>
            <a:r>
              <a:rPr lang="en-US" dirty="0"/>
              <a:t> </a:t>
            </a:r>
            <a:r>
              <a:rPr lang="en-US" dirty="0" err="1"/>
              <a:t>Жумабаевна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Астана</a:t>
            </a:r>
            <a:r>
              <a:rPr lang="en-US" dirty="0"/>
              <a:t>, </a:t>
            </a:r>
            <a:r>
              <a:rPr lang="en-US" dirty="0" err="1"/>
              <a:t>Назарбаев</a:t>
            </a:r>
            <a:r>
              <a:rPr lang="en-US" dirty="0"/>
              <a:t> </a:t>
            </a:r>
            <a:r>
              <a:rPr lang="kk-KZ" dirty="0" smtClean="0"/>
              <a:t>Зияткерлік мектебі</a:t>
            </a:r>
            <a:r>
              <a:rPr lang="en-US" dirty="0" smtClean="0"/>
              <a:t>, </a:t>
            </a:r>
            <a:r>
              <a:rPr lang="kk-KZ" dirty="0" smtClean="0"/>
              <a:t>Халықаралық </a:t>
            </a:r>
            <a:r>
              <a:rPr lang="en-US" dirty="0" err="1" smtClean="0"/>
              <a:t>Бакалавриат</a:t>
            </a:r>
            <a:r>
              <a:rPr lang="en-US" dirty="0" smtClean="0"/>
              <a:t>)</a:t>
            </a:r>
            <a:endParaRPr lang="en-US" dirty="0"/>
          </a:p>
          <a:p>
            <a:pPr marL="304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kk-KZ" b="1" dirty="0" smtClean="0"/>
              <a:t>Тәжірибе жұмысындағы АКТ</a:t>
            </a:r>
            <a:r>
              <a:rPr lang="ru-RU" b="1" dirty="0" smtClean="0"/>
              <a:t>:</a:t>
            </a:r>
          </a:p>
          <a:p>
            <a:pPr marL="304800" lvl="0" indent="-177800">
              <a:buChar char="-"/>
            </a:pPr>
            <a:r>
              <a:rPr lang="en-US" dirty="0" err="1"/>
              <a:t>Темирханова</a:t>
            </a:r>
            <a:r>
              <a:rPr lang="en-US" dirty="0"/>
              <a:t> </a:t>
            </a:r>
            <a:r>
              <a:rPr lang="en-US" dirty="0" err="1"/>
              <a:t>Алия</a:t>
            </a:r>
            <a:r>
              <a:rPr lang="en-US" dirty="0"/>
              <a:t> </a:t>
            </a:r>
            <a:r>
              <a:rPr lang="en-US" dirty="0" err="1"/>
              <a:t>Бекешевна</a:t>
            </a:r>
            <a:r>
              <a:rPr lang="en-US" dirty="0"/>
              <a:t> (</a:t>
            </a:r>
            <a:r>
              <a:rPr lang="en-US" dirty="0" err="1" smtClean="0"/>
              <a:t>Павлодар</a:t>
            </a:r>
            <a:r>
              <a:rPr lang="en-US" dirty="0" smtClean="0"/>
              <a:t> </a:t>
            </a:r>
            <a:r>
              <a:rPr lang="en-US" dirty="0" err="1" smtClean="0"/>
              <a:t>обл</a:t>
            </a:r>
            <a:r>
              <a:rPr lang="en-US" dirty="0" smtClean="0"/>
              <a:t>, </a:t>
            </a:r>
            <a:r>
              <a:rPr lang="kk-KZ" dirty="0" smtClean="0"/>
              <a:t>Екібастұз қ</a:t>
            </a:r>
            <a:r>
              <a:rPr lang="en-US" dirty="0" smtClean="0"/>
              <a:t>, </a:t>
            </a:r>
            <a:r>
              <a:rPr lang="kk-KZ" dirty="0" smtClean="0"/>
              <a:t>мемлекеттік тілде оқытатын </a:t>
            </a:r>
            <a:r>
              <a:rPr lang="en-US" dirty="0" smtClean="0"/>
              <a:t>«</a:t>
            </a:r>
            <a:r>
              <a:rPr lang="en-US" dirty="0" err="1" smtClean="0"/>
              <a:t>Зерде</a:t>
            </a:r>
            <a:r>
              <a:rPr lang="en-US" dirty="0" smtClean="0"/>
              <a:t>»</a:t>
            </a:r>
            <a:r>
              <a:rPr lang="kk-KZ" dirty="0" smtClean="0"/>
              <a:t> мектебі</a:t>
            </a:r>
            <a:r>
              <a:rPr lang="en-US" dirty="0" smtClean="0"/>
              <a:t>), </a:t>
            </a:r>
            <a:endParaRPr lang="ru-RU" dirty="0" smtClean="0"/>
          </a:p>
          <a:p>
            <a:pPr marL="304800" lvl="0" indent="-177800">
              <a:buChar char="-"/>
            </a:pPr>
            <a:r>
              <a:rPr lang="en-US" dirty="0" err="1" smtClean="0"/>
              <a:t>Алишева</a:t>
            </a:r>
            <a:r>
              <a:rPr lang="en-US" dirty="0" smtClean="0"/>
              <a:t> </a:t>
            </a:r>
            <a:r>
              <a:rPr lang="en-US" dirty="0" err="1" smtClean="0"/>
              <a:t>К</a:t>
            </a:r>
            <a:r>
              <a:rPr lang="ru-RU" dirty="0" smtClean="0"/>
              <a:t>ы</a:t>
            </a:r>
            <a:r>
              <a:rPr lang="en-US" dirty="0" err="1" smtClean="0"/>
              <a:t>мбат</a:t>
            </a:r>
            <a:r>
              <a:rPr lang="en-US" dirty="0" smtClean="0"/>
              <a:t> </a:t>
            </a:r>
            <a:r>
              <a:rPr lang="en-US" dirty="0" err="1"/>
              <a:t>Маратовна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kk-KZ" dirty="0" smtClean="0"/>
              <a:t>Алматы обл.,</a:t>
            </a:r>
            <a:r>
              <a:rPr lang="en-US" dirty="0" smtClean="0"/>
              <a:t>, «1 </a:t>
            </a:r>
            <a:r>
              <a:rPr lang="en-US" dirty="0" err="1" smtClean="0"/>
              <a:t>ма</a:t>
            </a:r>
            <a:r>
              <a:rPr lang="kk-KZ" smtClean="0"/>
              <a:t>мыр орта мектебі</a:t>
            </a:r>
            <a:r>
              <a:rPr lang="en-US" smtClean="0"/>
              <a:t>»).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 descr="0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0" y="152400"/>
            <a:ext cx="9143400" cy="51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kk-KZ" sz="2400" b="1" dirty="0" smtClean="0">
                <a:solidFill>
                  <a:schemeClr val="lt1"/>
                </a:solidFill>
              </a:rPr>
              <a:t>Педагогтермен жұмыс</a:t>
            </a:r>
            <a:endParaRPr lang="en-US"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107504" y="944197"/>
            <a:ext cx="4019100" cy="163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kk-KZ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Ресурстық орталықтардың құрылуы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kk-KZ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еминар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тренинг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вебина</a:t>
            </a:r>
            <a:r>
              <a:rPr lang="kk-KZ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рларды өткізу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kk-KZ" sz="1600" dirty="0" smtClean="0"/>
              <a:t>«Жаңашыл мұғалім» </a:t>
            </a:r>
            <a:r>
              <a:rPr lang="kk-KZ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жылдық сайысын өткізу.</a:t>
            </a: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Shape 342" descr="222809556_41729818479739603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405" y="2782472"/>
            <a:ext cx="3771300" cy="20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 descr="seminar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3025" y="2581597"/>
            <a:ext cx="3308099" cy="20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 descr="log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9673" y="938399"/>
            <a:ext cx="17913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 descr="победитель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35676" y="938398"/>
            <a:ext cx="2889599" cy="1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 descr="icons_2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7314" y="120300"/>
            <a:ext cx="1751850" cy="5753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7505250" y="4791000"/>
            <a:ext cx="1381500" cy="20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Bilim Media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339" descr="0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46" descr="icons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3579862"/>
            <a:ext cx="460851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684" y="1851670"/>
            <a:ext cx="91293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НАЗАРЛАРЫҢЫЗҒА РАҚМЕТ!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947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 descr="0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0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824275" y="3493923"/>
            <a:ext cx="7958100" cy="177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273925" y="2182775"/>
            <a:ext cx="4346100" cy="8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kk-KZ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Ұстаздар үшін сапалы контент әзірлейміз</a:t>
            </a:r>
            <a:endParaRPr lang="en-US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Font typeface="Times New Roman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 txBox="1"/>
          <p:nvPr/>
        </p:nvSpPr>
        <p:spPr>
          <a:xfrm>
            <a:off x="6701475" y="4681446"/>
            <a:ext cx="2219400" cy="20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Bilim Media Group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7182068" y="246860"/>
            <a:ext cx="1738800" cy="43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Казахстан, 2017 г.</a:t>
            </a: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3464" y="368163"/>
            <a:ext cx="1711623" cy="171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 descr="icon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451" y="3119499"/>
            <a:ext cx="3895648" cy="15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/>
        </p:nvSpPr>
        <p:spPr>
          <a:xfrm>
            <a:off x="5248275" y="856011"/>
            <a:ext cx="3672600" cy="11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kk-KZ" sz="1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Болашақ ұрпақтың білімі педагогтер, мұғалімдер мен тәрбиешілердің қолында</a:t>
            </a:r>
            <a:endParaRPr lang="en-US"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166350" y="942975"/>
            <a:ext cx="3619500" cy="1314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 txBox="1"/>
          <p:nvPr/>
        </p:nvSpPr>
        <p:spPr>
          <a:xfrm>
            <a:off x="5270000" y="2578200"/>
            <a:ext cx="3619500" cy="1726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kk-KZ" sz="12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Сұрақтар туындаса, бізбен хабарласуыңызға болады</a:t>
            </a:r>
            <a:r>
              <a:rPr lang="en-US" sz="12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Bilim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Media Group</a:t>
            </a:r>
            <a:r>
              <a:rPr lang="en-US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kk-KZ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ЖШС</a:t>
            </a:r>
            <a:endParaRPr lang="en-US"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Алматы</a:t>
            </a:r>
            <a:r>
              <a:rPr lang="kk-KZ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қ</a:t>
            </a:r>
            <a:r>
              <a:rPr lang="en-US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lang="kk-KZ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ұқ</a:t>
            </a:r>
            <a:r>
              <a:rPr lang="en-US" sz="1200" b="0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ар</a:t>
            </a:r>
            <a:r>
              <a:rPr lang="en-US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жырау</a:t>
            </a:r>
            <a:r>
              <a:rPr lang="kk-KZ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бульвары</a:t>
            </a:r>
            <a:r>
              <a:rPr lang="en-US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33,</a:t>
            </a: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Jenis</a:t>
            </a:r>
            <a:r>
              <a:rPr lang="en-US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kk-KZ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бизнес орталығы</a:t>
            </a:r>
            <a:r>
              <a:rPr lang="en-US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8</a:t>
            </a:r>
            <a:r>
              <a:rPr lang="kk-KZ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-қабат</a:t>
            </a:r>
            <a:r>
              <a:rPr lang="en-US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lang="en-US"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Тел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.: 8 (727) 376 35 02 | +7 (701) 334 77 17</a:t>
            </a: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support@bilimland.kz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 descr="0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0" y="152400"/>
            <a:ext cx="9143400" cy="51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kk-KZ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Білім беру ресурсы</a:t>
            </a:r>
            <a:endParaRPr lang="en-US"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1360538" y="1332135"/>
            <a:ext cx="3174000" cy="91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1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www.bilimland.kz</a:t>
            </a:r>
            <a:r>
              <a:rPr lang="en-US" sz="1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imes New Roman"/>
              <a:buNone/>
            </a:pPr>
            <a:r>
              <a:rPr lang="kk-KZ" sz="1400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Интерактивті сабақтар мен симуляторлардың ауқымды топтамасы</a:t>
            </a:r>
            <a:endParaRPr sz="2200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1586737" y="3157010"/>
            <a:ext cx="2721599" cy="794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1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www.imektep.kz</a:t>
            </a:r>
            <a:r>
              <a:rPr lang="en-US" sz="1400" b="1" i="0" u="none" strike="noStrike" cap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imes New Roman"/>
              <a:buNone/>
            </a:pPr>
            <a:r>
              <a:rPr lang="kk-KZ" sz="1400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Қазақ тіліндегі батауыш мектеп</a:t>
            </a:r>
            <a:endParaRPr lang="en-US" sz="1400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135312" y="1332135"/>
            <a:ext cx="2479200" cy="583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1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www.itest.kz</a:t>
            </a:r>
            <a:r>
              <a:rPr lang="en-US" sz="1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imes New Roman"/>
              <a:buNone/>
            </a:pPr>
            <a:r>
              <a:rPr lang="kk-KZ" sz="1400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ҰБТ мен АКТ-ға дайыдайтын в</a:t>
            </a:r>
            <a:r>
              <a:rPr lang="en-US" sz="1400" b="1" i="0" u="none" strike="noStrike" cap="none" dirty="0" err="1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иртуал</a:t>
            </a:r>
            <a:r>
              <a:rPr lang="kk-KZ" sz="1400" b="1" dirty="0" smtClean="0">
                <a:solidFill>
                  <a:srgbClr val="7F7F7F"/>
                </a:solidFill>
              </a:rPr>
              <a:t>ды жаттығу құралдары </a:t>
            </a:r>
            <a:r>
              <a:rPr lang="en-US" sz="1400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400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035712" y="3157010"/>
            <a:ext cx="2678400" cy="53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1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www.kitap.kz</a:t>
            </a:r>
            <a:r>
              <a:rPr lang="en-US" sz="1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imes New Roman"/>
              <a:buNone/>
            </a:pPr>
            <a:r>
              <a:rPr lang="kk-KZ" sz="1400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Қазақстанның ашық электронды кітапханасы </a:t>
            </a:r>
            <a:endParaRPr lang="en-US" sz="1400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45423" y="1315322"/>
            <a:ext cx="1081200" cy="10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5175" y="3013610"/>
            <a:ext cx="1081200" cy="108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Shape 238"/>
          <p:cNvCxnSpPr/>
          <p:nvPr/>
        </p:nvCxnSpPr>
        <p:spPr>
          <a:xfrm>
            <a:off x="4397901" y="1351760"/>
            <a:ext cx="9600" cy="2991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>
            <a:off x="542925" y="2770985"/>
            <a:ext cx="78009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0" name="Shape 240" descr="icons_2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77314" y="120300"/>
            <a:ext cx="1751850" cy="57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7505250" y="4791000"/>
            <a:ext cx="1381500" cy="20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Bilim Media Group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2925" y="1315325"/>
            <a:ext cx="1081200" cy="108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49500" y="3117250"/>
            <a:ext cx="1473050" cy="8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 descr="0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38800" y="0"/>
            <a:ext cx="8203500" cy="7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ource Sans Pro"/>
              <a:buNone/>
            </a:pPr>
            <a:r>
              <a:rPr lang="en-US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Twig-Bilim.kz – </a:t>
            </a:r>
            <a:r>
              <a:rPr lang="kk-KZ" sz="2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әлемдегі ең үздік бейне сабақтар</a:t>
            </a:r>
            <a:endParaRPr lang="en-US" sz="2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6988" y="176935"/>
            <a:ext cx="789975" cy="7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6401700" y="4968430"/>
            <a:ext cx="2742300" cy="17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FFFFFF"/>
                </a:solidFill>
              </a:rPr>
              <a:t>ТОО «Bilim Media Group» © 2011-2017. Все права защищены.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5">
            <a:alphaModFix/>
          </a:blip>
          <a:srcRect l="25750" r="25745" b="49356"/>
          <a:stretch/>
        </p:blipFill>
        <p:spPr>
          <a:xfrm>
            <a:off x="150650" y="876150"/>
            <a:ext cx="2772404" cy="2113874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6">
            <a:alphaModFix/>
          </a:blip>
          <a:srcRect t="5806" b="7267"/>
          <a:stretch/>
        </p:blipFill>
        <p:spPr>
          <a:xfrm>
            <a:off x="150638" y="3066225"/>
            <a:ext cx="8842725" cy="17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76" y="3276474"/>
            <a:ext cx="933451" cy="9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7805201" y="179675"/>
            <a:ext cx="780000" cy="7899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7" name="Shape 3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9200" y="1717649"/>
            <a:ext cx="2152126" cy="143472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8">
            <a:alphaModFix/>
          </a:blip>
          <a:srcRect b="17259"/>
          <a:stretch/>
        </p:blipFill>
        <p:spPr>
          <a:xfrm>
            <a:off x="3529825" y="775911"/>
            <a:ext cx="2084350" cy="1149774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9" name="Shape 309"/>
          <p:cNvSpPr/>
          <p:nvPr/>
        </p:nvSpPr>
        <p:spPr>
          <a:xfrm>
            <a:off x="6069275" y="1429650"/>
            <a:ext cx="2924100" cy="1149900"/>
          </a:xfrm>
          <a:prstGeom prst="roundRect">
            <a:avLst>
              <a:gd name="adj" fmla="val 16667"/>
            </a:avLst>
          </a:prstGeom>
          <a:solidFill>
            <a:srgbClr val="98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6075600" y="1605525"/>
            <a:ext cx="2865900" cy="84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k-KZ" dirty="0" smtClean="0">
                <a:solidFill>
                  <a:srgbClr val="FFFFFF"/>
                </a:solidFill>
              </a:rPr>
              <a:t>70-тен астам елде 19 тілге локализацияланған и</a:t>
            </a:r>
            <a:r>
              <a:rPr lang="en-US" dirty="0" err="1" smtClean="0">
                <a:solidFill>
                  <a:srgbClr val="FFFFFF"/>
                </a:solidFill>
              </a:rPr>
              <a:t>нноваци</a:t>
            </a:r>
            <a:r>
              <a:rPr lang="kk-KZ" dirty="0" smtClean="0">
                <a:solidFill>
                  <a:srgbClr val="FFFFFF"/>
                </a:solidFill>
              </a:rPr>
              <a:t>ялық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платформа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 descr="0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350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0" y="152400"/>
            <a:ext cx="9143400" cy="51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Kitap.kz</a:t>
            </a:r>
          </a:p>
        </p:txBody>
      </p:sp>
      <p:pic>
        <p:nvPicPr>
          <p:cNvPr id="318" name="Shape 318" descr="icons_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7314" y="120300"/>
            <a:ext cx="1751850" cy="575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7505250" y="4791000"/>
            <a:ext cx="1381500" cy="20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Bilim Media Group</a:t>
            </a:r>
          </a:p>
        </p:txBody>
      </p:sp>
      <p:pic>
        <p:nvPicPr>
          <p:cNvPr id="320" name="Shape 320" descr="screenshot-kitap.kz-2017-04-12-09-00-16.png"/>
          <p:cNvPicPr preferRelativeResize="0"/>
          <p:nvPr/>
        </p:nvPicPr>
        <p:blipFill rotWithShape="1">
          <a:blip r:embed="rId5">
            <a:alphaModFix/>
          </a:blip>
          <a:srcRect l="5173" r="5172" b="40004"/>
          <a:stretch/>
        </p:blipFill>
        <p:spPr>
          <a:xfrm>
            <a:off x="1381575" y="897825"/>
            <a:ext cx="5795757" cy="4102569"/>
          </a:xfrm>
          <a:prstGeom prst="rect">
            <a:avLst/>
          </a:prstGeom>
          <a:noFill/>
          <a:ln w="9525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 descr="0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0" y="152400"/>
            <a:ext cx="9143400" cy="51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Bilimland.kz</a:t>
            </a:r>
          </a:p>
        </p:txBody>
      </p:sp>
      <p:pic>
        <p:nvPicPr>
          <p:cNvPr id="251" name="Shape 251" descr="icons_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7314" y="120300"/>
            <a:ext cx="1751850" cy="57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7505250" y="4791000"/>
            <a:ext cx="1381500" cy="20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Bilim Media Group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5">
            <a:alphaModFix/>
          </a:blip>
          <a:srcRect b="65030"/>
          <a:stretch/>
        </p:blipFill>
        <p:spPr>
          <a:xfrm>
            <a:off x="1381575" y="897825"/>
            <a:ext cx="5795757" cy="4102572"/>
          </a:xfrm>
          <a:prstGeom prst="rect">
            <a:avLst/>
          </a:prstGeom>
          <a:noFill/>
          <a:ln w="9525" cap="flat" cmpd="sng">
            <a:solidFill>
              <a:srgbClr val="27AE6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 descr="0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495789" y="110815"/>
            <a:ext cx="6857550" cy="5112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marL="342900" indent="-57150">
              <a:buClr>
                <a:schemeClr val="lt1"/>
              </a:buClr>
              <a:buSzPct val="25000"/>
            </a:pPr>
            <a:r>
              <a:rPr lang="kk-KZ" sz="1800" b="1" dirty="0" smtClean="0">
                <a:solidFill>
                  <a:schemeClr val="lt1"/>
                </a:solidFill>
              </a:rPr>
              <a:t>Ортақ білім беру кеңістігі</a:t>
            </a:r>
            <a:endParaRPr lang="en-US" sz="1800" b="1" dirty="0">
              <a:solidFill>
                <a:schemeClr val="lt1"/>
              </a:solidFill>
            </a:endParaRPr>
          </a:p>
        </p:txBody>
      </p:sp>
      <p:pic>
        <p:nvPicPr>
          <p:cNvPr id="332" name="Shape 332" descr="icons_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5984" y="120301"/>
            <a:ext cx="2150471" cy="61252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7716156" y="4803998"/>
            <a:ext cx="1036125" cy="2094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750"/>
              <a:t>© </a:t>
            </a:r>
            <a:r>
              <a:rPr lang="en-US" sz="750" dirty="0" err="1"/>
              <a:t>Bilim</a:t>
            </a:r>
            <a:r>
              <a:rPr lang="en-US" sz="750" dirty="0"/>
              <a:t> Media Group</a:t>
            </a:r>
          </a:p>
        </p:txBody>
      </p:sp>
      <p:sp>
        <p:nvSpPr>
          <p:cNvPr id="15" name="Shape 327"/>
          <p:cNvSpPr txBox="1"/>
          <p:nvPr/>
        </p:nvSpPr>
        <p:spPr>
          <a:xfrm>
            <a:off x="0" y="972766"/>
            <a:ext cx="2010029" cy="403188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marL="342900" indent="-57150">
              <a:buClr>
                <a:schemeClr val="lt1"/>
              </a:buClr>
              <a:buSzPct val="25000"/>
            </a:pPr>
            <a:r>
              <a:rPr lang="ru-RU" sz="1800" b="1" dirty="0" err="1" smtClean="0"/>
              <a:t>Қазақстан</a:t>
            </a:r>
            <a:endParaRPr lang="en-US" sz="1800" b="1" dirty="0"/>
          </a:p>
        </p:txBody>
      </p:sp>
      <p:sp>
        <p:nvSpPr>
          <p:cNvPr id="16" name="Shape 327"/>
          <p:cNvSpPr txBox="1"/>
          <p:nvPr/>
        </p:nvSpPr>
        <p:spPr>
          <a:xfrm>
            <a:off x="3030771" y="970172"/>
            <a:ext cx="2010029" cy="403188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marL="342900" indent="-57150">
              <a:buClr>
                <a:schemeClr val="lt1"/>
              </a:buClr>
              <a:buSzPct val="25000"/>
            </a:pPr>
            <a:r>
              <a:rPr lang="ru-RU" sz="1800" b="1" dirty="0" err="1" smtClean="0"/>
              <a:t>Қырғызстан</a:t>
            </a:r>
            <a:endParaRPr lang="en-US" sz="1800" b="1" dirty="0"/>
          </a:p>
        </p:txBody>
      </p:sp>
      <p:sp>
        <p:nvSpPr>
          <p:cNvPr id="17" name="Shape 327"/>
          <p:cNvSpPr txBox="1"/>
          <p:nvPr/>
        </p:nvSpPr>
        <p:spPr>
          <a:xfrm>
            <a:off x="1619672" y="980430"/>
            <a:ext cx="2010029" cy="403188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marL="342900" indent="-57150">
              <a:buClr>
                <a:schemeClr val="lt1"/>
              </a:buClr>
              <a:buSzPct val="25000"/>
            </a:pPr>
            <a:r>
              <a:rPr lang="ru-RU" sz="1800" b="1" dirty="0" err="1" smtClean="0"/>
              <a:t>Ресей</a:t>
            </a:r>
            <a:endParaRPr lang="en-US" sz="1800" b="1" dirty="0"/>
          </a:p>
        </p:txBody>
      </p:sp>
      <p:pic>
        <p:nvPicPr>
          <p:cNvPr id="1026" name="Picture 2" descr="C:\Users\HP\Desktop\029f70efe63ea9f0c024737f471ffba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9" y="1436962"/>
            <a:ext cx="4558331" cy="35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327"/>
          <p:cNvSpPr txBox="1"/>
          <p:nvPr/>
        </p:nvSpPr>
        <p:spPr>
          <a:xfrm>
            <a:off x="5220072" y="1322452"/>
            <a:ext cx="3371511" cy="3191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marL="342900" indent="-57150" algn="ctr">
              <a:buClr>
                <a:schemeClr val="lt1"/>
              </a:buClr>
              <a:buSzPct val="25000"/>
            </a:pPr>
            <a:r>
              <a:rPr lang="en-US" sz="2400" b="1" dirty="0" smtClean="0">
                <a:solidFill>
                  <a:schemeClr val="accent1"/>
                </a:solidFill>
              </a:rPr>
              <a:t>BilimLand.kz – </a:t>
            </a:r>
            <a:r>
              <a:rPr lang="kk-KZ" sz="2400" b="1" dirty="0" smtClean="0">
                <a:solidFill>
                  <a:schemeClr val="accent1"/>
                </a:solidFill>
              </a:rPr>
              <a:t>Ортақ білім беру кеңістігіне арналған </a:t>
            </a:r>
            <a:r>
              <a:rPr lang="ru-RU" sz="2400" b="1" dirty="0" smtClean="0">
                <a:solidFill>
                  <a:schemeClr val="accent1"/>
                </a:solidFill>
              </a:rPr>
              <a:t>платформа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0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 descr="0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0" y="771300"/>
            <a:ext cx="7423718" cy="41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321775" y="3425850"/>
            <a:ext cx="1973100" cy="842100"/>
          </a:xfrm>
          <a:prstGeom prst="roundRect">
            <a:avLst>
              <a:gd name="adj" fmla="val 16667"/>
            </a:avLst>
          </a:prstGeom>
          <a:solidFill>
            <a:srgbClr val="2C914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38800" y="0"/>
            <a:ext cx="8203500" cy="77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ource Sans Pro"/>
              <a:buNone/>
            </a:pPr>
            <a:r>
              <a:rPr lang="en-US" sz="2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BilimLand.kz</a:t>
            </a:r>
            <a:r>
              <a:rPr lang="kk-KZ" sz="2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платформасының жаңартылуы</a:t>
            </a:r>
            <a:endParaRPr lang="en-US" sz="2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6401700" y="4968430"/>
            <a:ext cx="2742300" cy="17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FFFFFF"/>
                </a:solidFill>
              </a:rPr>
              <a:t>ТОО «Bilim Media Group» © 2011-2017. Все права защищены.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28100" y="3403575"/>
            <a:ext cx="2004000" cy="64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1. </a:t>
            </a:r>
            <a:r>
              <a:rPr lang="kk-KZ" dirty="0" smtClean="0">
                <a:solidFill>
                  <a:srgbClr val="FFFFFF"/>
                </a:solidFill>
              </a:rPr>
              <a:t>Жаңа ыңғайлы интерфейс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 l="27498" t="2344" r="27494" b="86247"/>
          <a:stretch/>
        </p:blipFill>
        <p:spPr>
          <a:xfrm>
            <a:off x="175075" y="899738"/>
            <a:ext cx="2768628" cy="2375399"/>
          </a:xfrm>
          <a:prstGeom prst="rect">
            <a:avLst/>
          </a:prstGeom>
          <a:noFill/>
          <a:ln w="9525" cap="flat" cmpd="sng">
            <a:solidFill>
              <a:srgbClr val="2C9147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6">
            <a:alphaModFix/>
          </a:blip>
          <a:srcRect l="31242" t="19763" r="31246" b="33657"/>
          <a:stretch/>
        </p:blipFill>
        <p:spPr>
          <a:xfrm>
            <a:off x="5873973" y="1066345"/>
            <a:ext cx="3065901" cy="1948124"/>
          </a:xfrm>
          <a:prstGeom prst="rect">
            <a:avLst/>
          </a:prstGeom>
          <a:noFill/>
          <a:ln w="9525" cap="flat" cmpd="sng">
            <a:solidFill>
              <a:srgbClr val="2C9147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6" name="Shape 2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2700" y="1872400"/>
            <a:ext cx="3313780" cy="2395701"/>
          </a:xfrm>
          <a:prstGeom prst="rect">
            <a:avLst/>
          </a:prstGeom>
          <a:noFill/>
          <a:ln w="9525" cap="flat" cmpd="sng">
            <a:solidFill>
              <a:srgbClr val="2C914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7" name="Shape 267"/>
          <p:cNvSpPr/>
          <p:nvPr/>
        </p:nvSpPr>
        <p:spPr>
          <a:xfrm>
            <a:off x="4278000" y="4103950"/>
            <a:ext cx="2081100" cy="641100"/>
          </a:xfrm>
          <a:prstGeom prst="roundRect">
            <a:avLst>
              <a:gd name="adj" fmla="val 16667"/>
            </a:avLst>
          </a:prstGeom>
          <a:solidFill>
            <a:srgbClr val="2C914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 txBox="1"/>
          <p:nvPr/>
        </p:nvSpPr>
        <p:spPr>
          <a:xfrm>
            <a:off x="4368300" y="4113400"/>
            <a:ext cx="2033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2. </a:t>
            </a:r>
            <a:r>
              <a:rPr lang="kk-KZ" dirty="0" smtClean="0">
                <a:solidFill>
                  <a:srgbClr val="FFFFFF"/>
                </a:solidFill>
              </a:rPr>
              <a:t>Жаңа </a:t>
            </a:r>
            <a:r>
              <a:rPr lang="en-US" dirty="0" err="1" smtClean="0">
                <a:solidFill>
                  <a:srgbClr val="FFFFFF"/>
                </a:solidFill>
              </a:rPr>
              <a:t>мобиль</a:t>
            </a:r>
            <a:r>
              <a:rPr lang="kk-KZ" dirty="0" smtClean="0">
                <a:solidFill>
                  <a:srgbClr val="FFFFFF"/>
                </a:solidFill>
              </a:rPr>
              <a:t>ді</a:t>
            </a:r>
            <a:endParaRPr lang="en-US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симулятор</a:t>
            </a:r>
            <a:r>
              <a:rPr lang="kk-KZ" dirty="0" smtClean="0">
                <a:solidFill>
                  <a:srgbClr val="FFFFFF"/>
                </a:solidFill>
              </a:rPr>
              <a:t>лар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6401700" y="2951345"/>
            <a:ext cx="1947000" cy="641100"/>
          </a:xfrm>
          <a:prstGeom prst="roundRect">
            <a:avLst>
              <a:gd name="adj" fmla="val 16667"/>
            </a:avLst>
          </a:prstGeom>
          <a:solidFill>
            <a:srgbClr val="2C914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6535800" y="2962070"/>
            <a:ext cx="1947000" cy="53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3. </a:t>
            </a:r>
            <a:r>
              <a:rPr lang="kk-KZ" dirty="0" smtClean="0">
                <a:solidFill>
                  <a:srgbClr val="FFFFFF"/>
                </a:solidFill>
              </a:rPr>
              <a:t>Жаңа </a:t>
            </a:r>
            <a:r>
              <a:rPr lang="en-US" dirty="0" err="1" smtClean="0">
                <a:solidFill>
                  <a:srgbClr val="FFFFFF"/>
                </a:solidFill>
              </a:rPr>
              <a:t>курс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“</a:t>
            </a:r>
            <a:r>
              <a:rPr lang="en-US" dirty="0" err="1">
                <a:solidFill>
                  <a:srgbClr val="FFFFFF"/>
                </a:solidFill>
              </a:rPr>
              <a:t>Аудиохрестоматия</a:t>
            </a:r>
            <a:r>
              <a:rPr lang="en-US" dirty="0">
                <a:solidFill>
                  <a:srgbClr val="FFFFFF"/>
                </a:solidFill>
              </a:rPr>
              <a:t>”</a:t>
            </a:r>
          </a:p>
        </p:txBody>
      </p:sp>
      <p:pic>
        <p:nvPicPr>
          <p:cNvPr id="271" name="Shape 271" descr="bilimland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50451" y="110626"/>
            <a:ext cx="864680" cy="86466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7950451" y="92537"/>
            <a:ext cx="871500" cy="8826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t="9594" r="13198" b="10923"/>
          <a:stretch/>
        </p:blipFill>
        <p:spPr bwMode="auto">
          <a:xfrm>
            <a:off x="395536" y="14251"/>
            <a:ext cx="8280920" cy="512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7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9189" r="13095" b="15767"/>
          <a:stretch/>
        </p:blipFill>
        <p:spPr bwMode="auto">
          <a:xfrm>
            <a:off x="171148" y="123478"/>
            <a:ext cx="8897283" cy="458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609</Words>
  <Application>Microsoft Office PowerPoint</Application>
  <PresentationFormat>Экран (16:9)</PresentationFormat>
  <Paragraphs>145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simple-light</vt:lpstr>
      <vt:lpstr>Simple Light</vt:lpstr>
      <vt:lpstr>Презентация PowerPoint</vt:lpstr>
      <vt:lpstr>Презентация PowerPoint</vt:lpstr>
      <vt:lpstr>Twig-Bilim.kz – әлемдегі ең үздік бейне сабақтар</vt:lpstr>
      <vt:lpstr>Презентация PowerPoint</vt:lpstr>
      <vt:lpstr>Презентация PowerPoint</vt:lpstr>
      <vt:lpstr>Презентация PowerPoint</vt:lpstr>
      <vt:lpstr>BilimLand.kz платформасының жаңартылуы</vt:lpstr>
      <vt:lpstr>Презентация PowerPoint</vt:lpstr>
      <vt:lpstr>Презентация PowerPoint</vt:lpstr>
      <vt:lpstr>Шағын жинақты мектептердегі білім сапасын жақсарту </vt:lpstr>
      <vt:lpstr>Презентация PowerPoint</vt:lpstr>
      <vt:lpstr>BilimBook жобасының пилотты мектептері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HP</cp:lastModifiedBy>
  <cp:revision>28</cp:revision>
  <dcterms:modified xsi:type="dcterms:W3CDTF">2017-10-19T03:41:11Z</dcterms:modified>
</cp:coreProperties>
</file>