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30" r:id="rId1"/>
  </p:sldMasterIdLst>
  <p:notesMasterIdLst>
    <p:notesMasterId r:id="rId6"/>
  </p:notesMasterIdLst>
  <p:sldIdLst>
    <p:sldId id="267" r:id="rId2"/>
    <p:sldId id="256" r:id="rId3"/>
    <p:sldId id="258" r:id="rId4"/>
    <p:sldId id="263" r:id="rId5"/>
  </p:sldIdLst>
  <p:sldSz cx="9144000" cy="6858000" type="screen4x3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FB3DB"/>
    <a:srgbClr val="A4C0E3"/>
    <a:srgbClr val="528CC1"/>
    <a:srgbClr val="6698CA"/>
    <a:srgbClr val="6DA6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1" autoAdjust="0"/>
    <p:restoredTop sz="95742" autoAdjust="0"/>
  </p:normalViewPr>
  <p:slideViewPr>
    <p:cSldViewPr snapToGrid="0">
      <p:cViewPr>
        <p:scale>
          <a:sx n="70" d="100"/>
          <a:sy n="70" d="100"/>
        </p:scale>
        <p:origin x="-582" y="-16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078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D049FB-6DAB-44D5-A5F1-2195EF72B097}" type="datetimeFigureOut">
              <a:rPr lang="ru-RU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79198404-9BAA-4087-91B4-F1294F261A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4333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2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3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9F1AD9-0258-47CE-81AA-EBF1A032FC3C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6FF7C-FFAD-4882-9060-EF4553E8D36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1446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07374-BF51-4932-ADC6-F6C29FCC9458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831DF-34A8-4074-B89A-C6E006DF888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240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2394A-51D8-49FF-955D-A4CDD21FED25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96FEF-FF0D-45DA-8361-43FC6927647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871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B01021-17F7-4DFC-987B-1972BB53F333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60440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C8F51F-7FBF-420D-90EA-466B41F9C0D3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FD9C5-D2FB-4EBE-9F78-81FE072BA74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3893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A3238-B56C-402A-80AB-1B1B69C31686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E25CB-17C2-4BCA-A95C-0AB9738818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254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88FFFB-996F-4982-B438-13F9A8E99B43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D0B4A-FF3E-453D-AB6A-2CEF28368A0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540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DC925C-F4CE-4E6B-A373-3EF111E0D3AE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5C772-15F3-4045-900C-208C78622CC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2990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BE3A5-F843-4D69-A00E-191B9AF18ED3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E62CC-32E1-49C9-9EEA-3789B09DA8C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2196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8B721-CD47-420D-B283-18ADED3B16B1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0BC10-0AD5-471C-81F1-FB97ADAAF28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6759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C1DD0-0814-4DF6-B967-7DC6681552AB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B18E8-906D-4BEB-B0D8-4A787D877D6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032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346835-0226-4606-89EA-96826ABE5519}" type="datetime1">
              <a:rPr lang="ru-RU" smtClean="0"/>
              <a:pPr>
                <a:defRPr/>
              </a:pPr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FBD9C6-B053-45D6-A75E-A2A9552FDF9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406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1" r:id="rId1"/>
    <p:sldLayoutId id="2147485432" r:id="rId2"/>
    <p:sldLayoutId id="2147485433" r:id="rId3"/>
    <p:sldLayoutId id="2147485434" r:id="rId4"/>
    <p:sldLayoutId id="2147485435" r:id="rId5"/>
    <p:sldLayoutId id="2147485436" r:id="rId6"/>
    <p:sldLayoutId id="2147485437" r:id="rId7"/>
    <p:sldLayoutId id="2147485438" r:id="rId8"/>
    <p:sldLayoutId id="2147485439" r:id="rId9"/>
    <p:sldLayoutId id="2147485440" r:id="rId10"/>
    <p:sldLayoutId id="214748544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6" y="1364776"/>
            <a:ext cx="8119565" cy="307074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</a:rPr>
              <a:t/>
            </a:r>
            <a:br>
              <a:rPr lang="ru-RU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ru-RU" sz="4900" b="1" dirty="0" smtClean="0"/>
              <a:t>Результаты </a:t>
            </a:r>
            <a:r>
              <a:rPr lang="ru-RU" sz="4900" b="1" dirty="0" smtClean="0"/>
              <a:t>распространения и обобщение 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dirty="0" smtClean="0"/>
              <a:t>передового педагогического опыта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b="1" dirty="0" smtClean="0"/>
              <a:t>Зам.директора </a:t>
            </a:r>
            <a:r>
              <a:rPr lang="ru-RU" sz="3200" b="1" dirty="0" err="1" smtClean="0"/>
              <a:t>Новобратской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сш</a:t>
            </a:r>
            <a:r>
              <a:rPr lang="ru-RU" sz="3200" b="1" dirty="0" smtClean="0"/>
              <a:t>. по УР Антошкина Е.А.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18615" y="4051207"/>
            <a:ext cx="812184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/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3024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1874838"/>
            <a:ext cx="8380413" cy="1838325"/>
          </a:xfrm>
        </p:spPr>
        <p:txBody>
          <a:bodyPr anchor="t"/>
          <a:lstStyle/>
          <a:p>
            <a:pPr>
              <a:lnSpc>
                <a:spcPct val="150000"/>
              </a:lnSpc>
              <a:defRPr/>
            </a:pP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975212" y="549007"/>
            <a:ext cx="30434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Критерии ППО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1445" y="1214651"/>
            <a:ext cx="824324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 актуальность;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высокая результативность и эффективность педагогической </a:t>
            </a:r>
            <a:r>
              <a:rPr lang="ru-RU" sz="2400" dirty="0" smtClean="0"/>
              <a:t>деятельности;</a:t>
            </a:r>
          </a:p>
          <a:p>
            <a:pPr>
              <a:buFontTx/>
              <a:buChar char="-"/>
            </a:pPr>
            <a:r>
              <a:rPr lang="ru-RU" sz="2400" dirty="0" smtClean="0"/>
              <a:t> рациональность;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стабильность результатов учебно-воспитательного 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 smtClean="0"/>
              <a:t>    процесса;</a:t>
            </a:r>
          </a:p>
          <a:p>
            <a:pPr>
              <a:buFontTx/>
              <a:buChar char="-"/>
            </a:pPr>
            <a:r>
              <a:rPr lang="ru-RU" sz="2400" dirty="0" smtClean="0"/>
              <a:t> новизна;</a:t>
            </a:r>
          </a:p>
          <a:p>
            <a:pPr>
              <a:buFontTx/>
              <a:buChar char="-"/>
            </a:pPr>
            <a:r>
              <a:rPr lang="ru-RU" sz="2400" dirty="0" smtClean="0"/>
              <a:t>  значимость;</a:t>
            </a:r>
          </a:p>
          <a:p>
            <a:pPr>
              <a:buFontTx/>
              <a:buChar char="-"/>
            </a:pPr>
            <a:r>
              <a:rPr lang="ru-RU" sz="2400" dirty="0" smtClean="0"/>
              <a:t> эффективность;</a:t>
            </a:r>
          </a:p>
          <a:p>
            <a:pPr>
              <a:buFontTx/>
              <a:buChar char="-"/>
            </a:pPr>
            <a:r>
              <a:rPr lang="ru-RU" sz="2400" dirty="0" smtClean="0"/>
              <a:t> соответствие </a:t>
            </a:r>
            <a:r>
              <a:rPr lang="ru-RU" sz="2400" dirty="0" smtClean="0"/>
              <a:t>его современным достижениям </a:t>
            </a:r>
            <a:r>
              <a:rPr lang="ru-RU" sz="2400" dirty="0" smtClean="0"/>
              <a:t>педагогики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smtClean="0"/>
              <a:t>и </a:t>
            </a:r>
            <a:r>
              <a:rPr lang="ru-RU" sz="2400" dirty="0" smtClean="0"/>
              <a:t>методики;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научная </a:t>
            </a:r>
            <a:r>
              <a:rPr lang="ru-RU" sz="2400" dirty="0" smtClean="0"/>
              <a:t>обоснованность;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err="1" smtClean="0"/>
              <a:t>воспроизводимость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996288"/>
            <a:ext cx="8380413" cy="2716876"/>
          </a:xfrm>
        </p:spPr>
        <p:txBody>
          <a:bodyPr anchor="t">
            <a:normAutofit fontScale="90000"/>
          </a:bodyPr>
          <a:lstStyle/>
          <a:p>
            <a:r>
              <a:rPr lang="ru-RU" sz="2700" dirty="0" smtClean="0"/>
              <a:t>— знакомство с уровнем теоретической и методической под­готовки учителя;</a:t>
            </a:r>
            <a:br>
              <a:rPr lang="ru-RU" sz="2700" dirty="0" smtClean="0"/>
            </a:br>
            <a:r>
              <a:rPr lang="ru-RU" sz="2700" dirty="0" smtClean="0"/>
              <a:t>— оценку работы учителя по подготовке к проведению уро­ков и внеклассных мероприятий (тематическое и поурочное планирование, использование дополнительной литературы, правильный отбор и дозировка материала и т. д.);</a:t>
            </a:r>
            <a:br>
              <a:rPr lang="ru-RU" sz="2700" dirty="0" smtClean="0"/>
            </a:br>
            <a:r>
              <a:rPr lang="ru-RU" sz="2700" dirty="0" smtClean="0"/>
              <a:t>— посещение серии уроков по одной или нескольким темам;</a:t>
            </a:r>
            <a:br>
              <a:rPr lang="ru-RU" sz="2700" dirty="0" smtClean="0"/>
            </a:br>
            <a:r>
              <a:rPr lang="ru-RU" sz="2700" dirty="0" smtClean="0"/>
              <a:t>— посещение внеклассных мероприятий, изучение опыта внеурочной работы, работы с родителями, общественностью;</a:t>
            </a:r>
            <a:br>
              <a:rPr lang="ru-RU" sz="2700" dirty="0" smtClean="0"/>
            </a:br>
            <a:r>
              <a:rPr lang="ru-RU" sz="2700" dirty="0" smtClean="0"/>
              <a:t>— изучение деятельности учителя по совершенствованию своего педагогического мастерства (самообразование, участие в коллективных формах методической работы, помощь колле­гам и т. д.); </a:t>
            </a:r>
            <a:br>
              <a:rPr lang="ru-RU" sz="2700" dirty="0" smtClean="0"/>
            </a:br>
            <a:r>
              <a:rPr lang="ru-RU" sz="2700" dirty="0" smtClean="0"/>
              <a:t>— анализ и оценку качества знаний, умений и навыков </a:t>
            </a:r>
            <a:r>
              <a:rPr lang="ru-RU" sz="2700" dirty="0" smtClean="0"/>
              <a:t>учащихся</a:t>
            </a:r>
            <a:r>
              <a:rPr lang="ru-RU" sz="2700" dirty="0" smtClean="0"/>
              <a:t>, уровня их воспитанности.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74209" y="109489"/>
            <a:ext cx="61359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обобщение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системы работы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</a:p>
          <a:p>
            <a:pPr lvl="0" algn="ctr" eaLnBrk="1" hangingPunct="1"/>
            <a:endParaRPr lang="ru-RU" sz="2400" b="1" dirty="0" smtClean="0"/>
          </a:p>
          <a:p>
            <a:pPr lvl="0" algn="ctr" eaLnBrk="1" hangingPunct="1"/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1" hangingPunct="1"/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0376" y="179148"/>
            <a:ext cx="832513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sz="3200" b="1" dirty="0" smtClean="0"/>
              <a:t>Этапы изучения</a:t>
            </a:r>
            <a:r>
              <a:rPr lang="ru-RU" sz="3200" b="1" dirty="0" smtClean="0"/>
              <a:t>, обобщения, распространения </a:t>
            </a:r>
            <a:r>
              <a:rPr lang="ru-RU" sz="3200" b="1" dirty="0" smtClean="0"/>
              <a:t>и внедрения ППО</a:t>
            </a:r>
          </a:p>
          <a:p>
            <a:pPr lvl="0" algn="ctr" eaLnBrk="1" hangingPunct="1"/>
            <a:endParaRPr lang="ru-RU" sz="3200" b="1" dirty="0" smtClean="0"/>
          </a:p>
          <a:p>
            <a:pPr marL="457200" lvl="0" indent="-457200" algn="ctr" eaLnBrk="1" hangingPunct="1">
              <a:buAutoNum type="arabicPeriod"/>
            </a:pPr>
            <a:r>
              <a:rPr lang="ru-RU" sz="2800" dirty="0" smtClean="0"/>
              <a:t>Выявление </a:t>
            </a:r>
            <a:r>
              <a:rPr lang="ru-RU" sz="2800" dirty="0" smtClean="0"/>
              <a:t>опыта и его </a:t>
            </a:r>
            <a:r>
              <a:rPr lang="ru-RU" sz="2800" dirty="0" smtClean="0"/>
              <a:t>оценка.</a:t>
            </a:r>
          </a:p>
          <a:p>
            <a:pPr marL="457200" lvl="0" indent="-457200" algn="ctr" eaLnBrk="1" hangingPunct="1"/>
            <a:r>
              <a:rPr lang="ru-RU" sz="2800" dirty="0" smtClean="0"/>
              <a:t>2. Изучение опыта.</a:t>
            </a:r>
          </a:p>
          <a:p>
            <a:pPr marL="457200" lvl="0" indent="-457200" algn="ctr" eaLnBrk="1" hangingPunct="1"/>
            <a:r>
              <a:rPr lang="ru-RU" sz="2800" dirty="0" smtClean="0"/>
              <a:t>3. Анализ и обобщение опыта.</a:t>
            </a:r>
          </a:p>
          <a:p>
            <a:pPr marL="457200" lvl="0" indent="-457200" algn="ctr" eaLnBrk="1" hangingPunct="1"/>
            <a:r>
              <a:rPr lang="ru-RU" sz="2800" dirty="0" smtClean="0"/>
              <a:t>4. Распространение </a:t>
            </a:r>
            <a:r>
              <a:rPr lang="ru-RU" sz="2800" dirty="0" smtClean="0"/>
              <a:t>опыта </a:t>
            </a:r>
            <a:r>
              <a:rPr lang="ru-RU" sz="2800" dirty="0" smtClean="0"/>
              <a:t>.</a:t>
            </a:r>
          </a:p>
          <a:p>
            <a:pPr marL="457200" lvl="0" indent="-457200" algn="ctr" eaLnBrk="1" hangingPunct="1"/>
            <a:r>
              <a:rPr lang="ru-RU" sz="2800" dirty="0" smtClean="0"/>
              <a:t>5. Использование </a:t>
            </a:r>
            <a:r>
              <a:rPr lang="ru-RU" sz="2800" dirty="0" smtClean="0"/>
              <a:t>передового опыта в работе </a:t>
            </a:r>
            <a:r>
              <a:rPr lang="ru-RU" sz="2800" dirty="0" smtClean="0"/>
              <a:t>педагога.</a:t>
            </a:r>
          </a:p>
          <a:p>
            <a:pPr marL="457200" lvl="0" indent="-457200" algn="ctr" eaLnBrk="1" hangingPunct="1"/>
            <a:r>
              <a:rPr lang="ru-RU" sz="2800" dirty="0" smtClean="0"/>
              <a:t>6. Усовершенствование </a:t>
            </a:r>
            <a:r>
              <a:rPr lang="ru-RU" sz="2800" dirty="0" smtClean="0"/>
              <a:t>передового опыта. </a:t>
            </a:r>
            <a:endParaRPr lang="ru-RU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4679</TotalTime>
  <Words>116</Words>
  <Application>Microsoft Office PowerPoint</Application>
  <PresentationFormat>Экран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Результаты распространения и обобщение  передового педагогического опыта      Зам.директора Новобратской сш. по УР Антошкина Е.А.</vt:lpstr>
      <vt:lpstr> </vt:lpstr>
      <vt:lpstr>— знакомство с уровнем теоретической и методической под­готовки учителя; — оценку работы учителя по подготовке к проведению уро­ков и внеклассных мероприятий (тематическое и поурочное планирование, использование дополнительной литературы, правильный отбор и дозировка материала и т. д.); — посещение серии уроков по одной или нескольким темам; — посещение внеклассных мероприятий, изучение опыта внеурочной работы, работы с родителями, общественностью; — изучение деятельности учителя по совершенствованию своего педагогического мастерства (самообразование, участие в коллективных формах методической работы, помощь колле­гам и т. д.);  — анализ и оценку качества знаний, умений и навыков учащихся, уровня их воспитанности. 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Елдос Нурланов</dc:creator>
  <cp:lastModifiedBy>Andrey</cp:lastModifiedBy>
  <cp:revision>1356</cp:revision>
  <cp:lastPrinted>2017-09-06T10:34:10Z</cp:lastPrinted>
  <dcterms:created xsi:type="dcterms:W3CDTF">2017-01-17T14:42:11Z</dcterms:created>
  <dcterms:modified xsi:type="dcterms:W3CDTF">2017-11-01T15:16:57Z</dcterms:modified>
</cp:coreProperties>
</file>