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7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wm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b="1" dirty="0" smtClean="0"/>
              <a:t> </a:t>
            </a:r>
            <a:r>
              <a:rPr lang="ru-RU" dirty="0"/>
              <a:t>Содержат 24 электрона частицы</a:t>
            </a:r>
          </a:p>
          <a:p>
            <a:pPr marL="0" indent="0">
              <a:buNone/>
            </a:pPr>
            <a:r>
              <a:rPr lang="ru-RU" dirty="0"/>
              <a:t>A) Со</a:t>
            </a:r>
            <a:r>
              <a:rPr lang="ru-RU" baseline="30000" dirty="0"/>
              <a:t>3+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B) F</a:t>
            </a:r>
            <a:r>
              <a:rPr lang="ru-RU" dirty="0"/>
              <a:t>е</a:t>
            </a:r>
            <a:r>
              <a:rPr lang="en-US" baseline="30000" dirty="0"/>
              <a:t>3+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C) Co</a:t>
            </a:r>
            <a:r>
              <a:rPr lang="en-US" baseline="30000" dirty="0"/>
              <a:t>2+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D) Cr</a:t>
            </a:r>
            <a:r>
              <a:rPr lang="en-US" b="1" baseline="30000" dirty="0"/>
              <a:t>0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E) Mn</a:t>
            </a:r>
            <a:r>
              <a:rPr lang="en-US" baseline="30000" dirty="0"/>
              <a:t>0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F) Cr</a:t>
            </a:r>
            <a:r>
              <a:rPr lang="en-US" baseline="30000" dirty="0"/>
              <a:t>3+</a:t>
            </a:r>
            <a:r>
              <a:rPr lang="en-US" dirty="0"/>
              <a:t>	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G) Fe</a:t>
            </a:r>
            <a:r>
              <a:rPr lang="en-US" b="1" baseline="30000" dirty="0"/>
              <a:t>2+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H) Mn</a:t>
            </a:r>
            <a:r>
              <a:rPr lang="en-US" baseline="30000" dirty="0"/>
              <a:t>2+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Мы знаем, что порядковый номер равен заряду ядра, а заряд ядра равна количеству  электрону.У хрома порядковый номер 24, и поэтому он содержит 24 электрона. Для получения атом железа отдает , и поэтому у содержится 24е.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ХИМИЯ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37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6024" y="908720"/>
            <a:ext cx="7772400" cy="504056"/>
          </a:xfrm>
        </p:spPr>
        <p:txBody>
          <a:bodyPr>
            <a:noAutofit/>
          </a:bodyPr>
          <a:lstStyle/>
          <a:p>
            <a:pPr algn="ctr"/>
            <a:r>
              <a:rPr lang="kk-KZ" sz="4400" b="0" dirty="0" smtClean="0">
                <a:effectLst/>
                <a:latin typeface="Times New Roman" pitchFamily="18" charset="0"/>
                <a:cs typeface="Times New Roman" pitchFamily="18" charset="0"/>
              </a:rPr>
              <a:t>ВСЕМИРНАЯ ИСТОРИЯ</a:t>
            </a:r>
            <a:endParaRPr lang="ru-RU" sz="4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136339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8984" y="1556792"/>
            <a:ext cx="698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1280 г. до н.э. впервые в истории мирное соглашение было заключено между странами: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Ассирия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Вавилон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Индия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Хеттское царство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Империя Суй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Рим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Египет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Бактрия</a:t>
            </a:r>
          </a:p>
        </p:txBody>
      </p:sp>
    </p:spTree>
    <p:extLst>
      <p:ext uri="{BB962C8B-B14F-4D97-AF65-F5344CB8AC3E}">
        <p14:creationId xmlns:p14="http://schemas.microsoft.com/office/powerpoint/2010/main" val="1451467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474345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Правильны</a:t>
            </a:r>
            <a:r>
              <a:rPr lang="en-US" sz="2400" dirty="0"/>
              <a:t>e</a:t>
            </a:r>
            <a:r>
              <a:rPr lang="ru-RU" sz="2400" dirty="0"/>
              <a:t> ответы- </a:t>
            </a:r>
            <a:r>
              <a:rPr lang="en-US" sz="2400" dirty="0"/>
              <a:t>D</a:t>
            </a:r>
            <a:r>
              <a:rPr lang="ru-RU" sz="2400" dirty="0"/>
              <a:t>, </a:t>
            </a:r>
            <a:r>
              <a:rPr lang="en-US" sz="2400" dirty="0"/>
              <a:t>G</a:t>
            </a:r>
            <a:r>
              <a:rPr lang="ru-RU" sz="2400" dirty="0"/>
              <a:t>. </a:t>
            </a:r>
          </a:p>
          <a:p>
            <a:pPr algn="just"/>
            <a:r>
              <a:rPr lang="ru-RU" sz="2400" dirty="0"/>
              <a:t>Задания в тестовой форме с несколькими вариантами ответа требуют от учащегося знания не только конкретного факта, но и умения сравнивать, сопоставлять, приводить в систему имеющиеся данные. </a:t>
            </a:r>
            <a:r>
              <a:rPr lang="en-US" sz="2400" dirty="0"/>
              <a:t>C</a:t>
            </a:r>
            <a:r>
              <a:rPr lang="ru-RU" sz="2400" dirty="0" err="1"/>
              <a:t>опоставление</a:t>
            </a:r>
            <a:r>
              <a:rPr lang="ru-RU" sz="2400" dirty="0"/>
              <a:t>  знания  факта о Египте, как стране, ведущей в течение продолжительного времени завоевательные походы, и знания о конфликте между возродившимся Египтом и Хеттским царством из-за земель Сирии, должны помочь учащемуся найти правильный ответ. Также необходимо знание хронологии истории древнего мира – Ассирия, например, хотя и вела завоевательные походы, но усилилась только в </a:t>
            </a:r>
            <a:r>
              <a:rPr lang="en-US" sz="2400" dirty="0"/>
              <a:t>VIII</a:t>
            </a:r>
            <a:r>
              <a:rPr lang="ru-RU" sz="2400" dirty="0"/>
              <a:t> в. до н.э. </a:t>
            </a:r>
          </a:p>
          <a:p>
            <a:pPr algn="just"/>
            <a:r>
              <a:rPr lang="ru-RU" sz="2400" dirty="0"/>
              <a:t>Учебник: Тулебаев Т., </a:t>
            </a:r>
            <a:r>
              <a:rPr lang="ru-RU" sz="2400" dirty="0" err="1"/>
              <a:t>Кусаинова</a:t>
            </a:r>
            <a:r>
              <a:rPr lang="ru-RU" sz="2400" dirty="0"/>
              <a:t>  Р. История древнего мира, 6 класс. Алматы, «</a:t>
            </a:r>
            <a:r>
              <a:rPr lang="ru-RU" sz="2400" dirty="0" err="1"/>
              <a:t>Атамура</a:t>
            </a:r>
            <a:r>
              <a:rPr lang="ru-RU" sz="2400" dirty="0"/>
              <a:t>» 2013, стр. 58</a:t>
            </a:r>
          </a:p>
        </p:txBody>
      </p:sp>
    </p:spTree>
    <p:extLst>
      <p:ext uri="{BB962C8B-B14F-4D97-AF65-F5344CB8AC3E}">
        <p14:creationId xmlns:p14="http://schemas.microsoft.com/office/powerpoint/2010/main" val="1225216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556792"/>
            <a:ext cx="8229600" cy="438680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Представители русского классицизма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A) К. Ф. Рылеев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B) А. Н. Радищев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C) Ж. Б. Мольер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D) Н. М. Карамзин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E) В. А. Жуковский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F) М. В. Ломоносов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/>
              <a:t>G) Ж. Расин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H) В. К. Тредиаковский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6024" y="692696"/>
            <a:ext cx="7772400" cy="72008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РУССКАЯ ЛИТЕРАТУРА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3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457200" y="228600"/>
            <a:ext cx="8153400" cy="62484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ru-RU" sz="1800" i="1" dirty="0" smtClean="0"/>
              <a:t>Вариант </a:t>
            </a:r>
            <a:r>
              <a:rPr lang="en-US" sz="1800" i="1" dirty="0" smtClean="0"/>
              <a:t>F, H</a:t>
            </a:r>
            <a:r>
              <a:rPr lang="ru-RU" sz="1800" i="1" dirty="0" smtClean="0"/>
              <a:t> является верным: классицизм в России зародился во второй четверти </a:t>
            </a:r>
            <a:r>
              <a:rPr lang="en-US" sz="1800" i="1" dirty="0" smtClean="0"/>
              <a:t>XVIII</a:t>
            </a:r>
            <a:r>
              <a:rPr lang="ru-RU" sz="1800" i="1" dirty="0" smtClean="0"/>
              <a:t> в. в творчестве зачинателей новой литературы: А.Д. Кантемира, В.К. Тредиаковского, М.В. Ломоносова.</a:t>
            </a:r>
          </a:p>
          <a:p>
            <a:pPr marL="0" indent="0" algn="just" eaLnBrk="1" hangingPunct="1">
              <a:buFontTx/>
              <a:buNone/>
            </a:pPr>
            <a:r>
              <a:rPr lang="ru-RU" sz="1800" i="1" dirty="0" smtClean="0"/>
              <a:t> </a:t>
            </a:r>
          </a:p>
          <a:p>
            <a:pPr marL="0" indent="0" algn="just" eaLnBrk="1" hangingPunct="1">
              <a:buFontTx/>
              <a:buNone/>
            </a:pPr>
            <a:r>
              <a:rPr lang="ru-RU" sz="1800" i="1" dirty="0" smtClean="0"/>
              <a:t>Неверные варианты ответов: </a:t>
            </a:r>
          </a:p>
          <a:p>
            <a:pPr marL="0" indent="0" algn="just" eaLnBrk="1" hangingPunct="1">
              <a:buFontTx/>
              <a:buNone/>
            </a:pPr>
            <a:r>
              <a:rPr lang="ru-RU" sz="1800" b="1" i="1" dirty="0" smtClean="0"/>
              <a:t>А: </a:t>
            </a:r>
            <a:r>
              <a:rPr lang="ru-RU" sz="1800" i="1" dirty="0" smtClean="0"/>
              <a:t>К.Ф. Рылеев является представителем русского романтизма, особого направления, гражданского.</a:t>
            </a:r>
          </a:p>
          <a:p>
            <a:pPr marL="0" indent="0" algn="just" eaLnBrk="1" hangingPunct="1">
              <a:buFontTx/>
              <a:buNone/>
            </a:pPr>
            <a:endParaRPr lang="ru-RU" sz="1800" i="1" dirty="0" smtClean="0"/>
          </a:p>
          <a:p>
            <a:pPr marL="0" indent="0" algn="just" eaLnBrk="1" hangingPunct="1">
              <a:buFontTx/>
              <a:buNone/>
            </a:pPr>
            <a:r>
              <a:rPr lang="en-US" sz="1800" b="1" i="1" dirty="0" smtClean="0"/>
              <a:t>B,D</a:t>
            </a:r>
            <a:r>
              <a:rPr lang="ru-RU" sz="1800" b="1" i="1" dirty="0" smtClean="0"/>
              <a:t>: </a:t>
            </a:r>
            <a:r>
              <a:rPr lang="ru-RU" sz="1800" i="1" dirty="0" smtClean="0"/>
              <a:t>В русской литературе представителями сентиментализма стали М.Н. Муравьев, Н.П. Карамзин, А.Н. Радищев и другие.</a:t>
            </a:r>
          </a:p>
          <a:p>
            <a:pPr marL="0" indent="0" algn="just" eaLnBrk="1" hangingPunct="1">
              <a:buFontTx/>
              <a:buNone/>
            </a:pPr>
            <a:endParaRPr lang="ru-RU" sz="1800" i="1" dirty="0" smtClean="0"/>
          </a:p>
          <a:p>
            <a:pPr marL="0" indent="0" algn="just" eaLnBrk="1" hangingPunct="1">
              <a:buFontTx/>
              <a:buNone/>
            </a:pPr>
            <a:r>
              <a:rPr lang="ru-RU" sz="1800" b="1" i="1" dirty="0" smtClean="0"/>
              <a:t>С, </a:t>
            </a:r>
            <a:r>
              <a:rPr lang="en-US" sz="1800" b="1" i="1" dirty="0" smtClean="0"/>
              <a:t>G</a:t>
            </a:r>
            <a:r>
              <a:rPr lang="ru-RU" sz="1800" b="1" i="1" dirty="0" smtClean="0"/>
              <a:t>: </a:t>
            </a:r>
            <a:r>
              <a:rPr lang="ru-RU" sz="1800" i="1" dirty="0" smtClean="0"/>
              <a:t>Представителями классицизма в </a:t>
            </a:r>
            <a:r>
              <a:rPr lang="ru-RU" sz="1800" b="1" i="1" dirty="0" smtClean="0"/>
              <a:t>европейской </a:t>
            </a:r>
            <a:r>
              <a:rPr lang="ru-RU" sz="1800" i="1" dirty="0" smtClean="0"/>
              <a:t>литературе являются Ж.Б. Мольер, Ж. Расин, П. Корнель.</a:t>
            </a:r>
            <a:endParaRPr lang="en-US" sz="1800" i="1" dirty="0" smtClean="0"/>
          </a:p>
          <a:p>
            <a:pPr marL="0" indent="0" algn="just" eaLnBrk="1" hangingPunct="1">
              <a:buFontTx/>
              <a:buNone/>
            </a:pPr>
            <a:endParaRPr lang="en-US" sz="1800" i="1" dirty="0" smtClean="0"/>
          </a:p>
          <a:p>
            <a:pPr marL="0" indent="0" algn="just" eaLnBrk="1" hangingPunct="1">
              <a:buFontTx/>
              <a:buNone/>
            </a:pPr>
            <a:r>
              <a:rPr lang="en-US" sz="1800" b="1" i="1" dirty="0" smtClean="0"/>
              <a:t>E</a:t>
            </a:r>
            <a:r>
              <a:rPr lang="ru-RU" sz="1800" i="1" dirty="0" smtClean="0"/>
              <a:t>: У истоков русского романтизма стояли В. А. Жуковский и    К.Н. Батюшков.</a:t>
            </a:r>
          </a:p>
          <a:p>
            <a:pPr marL="0" indent="0" eaLnBrk="1" hangingPunct="1">
              <a:buFontTx/>
              <a:buNone/>
            </a:pPr>
            <a:endParaRPr lang="ru-RU" sz="1800" i="1" dirty="0" smtClean="0"/>
          </a:p>
          <a:p>
            <a:pPr marL="0" indent="0" eaLnBrk="1" hangingPunct="1">
              <a:buFontTx/>
              <a:buNone/>
            </a:pPr>
            <a:r>
              <a:rPr lang="ru-RU" sz="1800" i="1" dirty="0" smtClean="0"/>
              <a:t>Учебник: «Русская литература»,</a:t>
            </a:r>
            <a:r>
              <a:rPr lang="ru-RU" sz="1800" i="1" dirty="0" err="1" smtClean="0"/>
              <a:t>уч</a:t>
            </a:r>
            <a:r>
              <a:rPr lang="ru-RU" sz="1800" i="1" dirty="0" smtClean="0"/>
              <a:t>. для 8 класса, 2016</a:t>
            </a:r>
          </a:p>
        </p:txBody>
      </p:sp>
    </p:spTree>
    <p:extLst>
      <p:ext uri="{BB962C8B-B14F-4D97-AF65-F5344CB8AC3E}">
        <p14:creationId xmlns:p14="http://schemas.microsoft.com/office/powerpoint/2010/main" val="16901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4896544"/>
          </a:xfrm>
        </p:spPr>
        <p:txBody>
          <a:bodyPr>
            <a:noAutofit/>
          </a:bodyPr>
          <a:lstStyle/>
          <a:p>
            <a:pPr algn="l"/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Выберите глагол в форме 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Present Indefinite Active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A) Acted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B) Is cooking 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C) Are playing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D) Was written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E) Publishes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Правильный ответ</a:t>
            </a:r>
            <a:r>
              <a:rPr lang="kk-KZ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орма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глагола в 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Present Indefinite Active: V 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 данного ряда </a:t>
            </a:r>
            <a:r>
              <a:rPr lang="kk-KZ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ответов</a:t>
            </a:r>
            <a:r>
              <a:rPr lang="ru-RU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можно выбрать только один глагол, стоящий в данной форме: 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Publishes</a:t>
            </a:r>
            <a:r>
              <a:rPr lang="kk-KZ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6024" y="0"/>
            <a:ext cx="7772400" cy="72008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АНГЛИЙСКИЙ ЯЗЫК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21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ГЕОМЕТРИЯ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8995" t="28516" r="25954" b="14451"/>
          <a:stretch>
            <a:fillRect/>
          </a:stretch>
        </p:blipFill>
        <p:spPr bwMode="auto">
          <a:xfrm>
            <a:off x="571472" y="1357298"/>
            <a:ext cx="807249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/>
          <a:srcRect l="29573" t="24514" r="37182" b="10117"/>
          <a:stretch>
            <a:fillRect/>
          </a:stretch>
        </p:blipFill>
        <p:spPr bwMode="auto">
          <a:xfrm>
            <a:off x="571473" y="428604"/>
            <a:ext cx="778674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311" y="2420888"/>
            <a:ext cx="5385161" cy="31765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dirty="0" smtClean="0"/>
              <a:t>А) Тянь-Шань</a:t>
            </a:r>
            <a:r>
              <a:rPr lang="ru-RU" sz="3800" dirty="0"/>
              <a:t>, </a:t>
            </a:r>
            <a:r>
              <a:rPr lang="kk-KZ" sz="3800" dirty="0"/>
              <a:t>Прибалхашская </a:t>
            </a:r>
            <a:r>
              <a:rPr lang="kk-KZ" sz="3800" dirty="0" smtClean="0"/>
              <a:t>равнина</a:t>
            </a:r>
            <a:endParaRPr lang="kk-KZ" sz="3800" dirty="0"/>
          </a:p>
          <a:p>
            <a:pPr marL="0" indent="0">
              <a:buNone/>
            </a:pPr>
            <a:r>
              <a:rPr lang="en-US" sz="3800" dirty="0" smtClean="0"/>
              <a:t>B</a:t>
            </a:r>
            <a:r>
              <a:rPr lang="ru-RU" sz="3800" dirty="0"/>
              <a:t>) </a:t>
            </a:r>
            <a:r>
              <a:rPr lang="ru-RU" sz="3800" dirty="0" err="1"/>
              <a:t>Туранск</a:t>
            </a:r>
            <a:r>
              <a:rPr lang="kk-KZ" sz="3800" dirty="0"/>
              <a:t>ая</a:t>
            </a:r>
            <a:r>
              <a:rPr lang="ru-RU" sz="3800" dirty="0"/>
              <a:t> равнин</a:t>
            </a:r>
            <a:r>
              <a:rPr lang="kk-KZ" sz="3800" dirty="0"/>
              <a:t>а</a:t>
            </a:r>
            <a:r>
              <a:rPr lang="ru-RU" sz="3800" dirty="0"/>
              <a:t>, плато </a:t>
            </a:r>
            <a:r>
              <a:rPr lang="ru-RU" sz="3800" dirty="0" err="1" smtClean="0"/>
              <a:t>Устирт</a:t>
            </a:r>
            <a:endParaRPr lang="ru-RU" sz="3800" dirty="0"/>
          </a:p>
          <a:p>
            <a:pPr marL="0" indent="0">
              <a:buNone/>
            </a:pPr>
            <a:r>
              <a:rPr lang="en-US" sz="3800" dirty="0"/>
              <a:t>C</a:t>
            </a:r>
            <a:r>
              <a:rPr lang="ru-RU" sz="3800" dirty="0"/>
              <a:t>) Алтай, </a:t>
            </a:r>
            <a:r>
              <a:rPr lang="ru-RU" sz="3800" dirty="0" err="1"/>
              <a:t>Жетысу</a:t>
            </a:r>
            <a:r>
              <a:rPr lang="kk-KZ" sz="3800" dirty="0"/>
              <a:t>ский</a:t>
            </a:r>
            <a:r>
              <a:rPr lang="ru-RU" sz="3800" dirty="0"/>
              <a:t> </a:t>
            </a:r>
            <a:r>
              <a:rPr lang="ru-RU" sz="3800" dirty="0" smtClean="0"/>
              <a:t>Алатау</a:t>
            </a:r>
          </a:p>
          <a:p>
            <a:pPr marL="0" indent="0">
              <a:buNone/>
            </a:pPr>
            <a:r>
              <a:rPr lang="en-US" sz="3800" dirty="0" smtClean="0"/>
              <a:t>D</a:t>
            </a:r>
            <a:r>
              <a:rPr lang="ru-RU" sz="3800" dirty="0" smtClean="0"/>
              <a:t>) плато </a:t>
            </a:r>
            <a:r>
              <a:rPr lang="ru-RU" sz="3800" dirty="0" err="1" smtClean="0"/>
              <a:t>Бетпакдала</a:t>
            </a:r>
            <a:r>
              <a:rPr lang="ru-RU" sz="3800" dirty="0" smtClean="0"/>
              <a:t>, Кызылкум</a:t>
            </a:r>
          </a:p>
          <a:p>
            <a:pPr marL="0" indent="0">
              <a:buNone/>
            </a:pPr>
            <a:r>
              <a:rPr lang="en-US" sz="3800" dirty="0" smtClean="0"/>
              <a:t>E</a:t>
            </a:r>
            <a:r>
              <a:rPr lang="ru-RU" sz="3800" dirty="0"/>
              <a:t>) </a:t>
            </a:r>
            <a:r>
              <a:rPr lang="ru-RU" sz="3800" dirty="0" err="1"/>
              <a:t>Мойынкум</a:t>
            </a:r>
            <a:r>
              <a:rPr lang="ru-RU" sz="3800" dirty="0"/>
              <a:t>, </a:t>
            </a:r>
            <a:r>
              <a:rPr lang="ru-RU" sz="3800" dirty="0" err="1"/>
              <a:t>Сау</a:t>
            </a:r>
            <a:r>
              <a:rPr lang="kk-KZ" sz="3800" dirty="0"/>
              <a:t>ы</a:t>
            </a:r>
            <a:r>
              <a:rPr lang="ru-RU" sz="3800" dirty="0" smtClean="0"/>
              <a:t>р-Тарбагатай</a:t>
            </a:r>
          </a:p>
          <a:p>
            <a:pPr marL="0" indent="0">
              <a:buNone/>
            </a:pPr>
            <a:r>
              <a:rPr lang="en-US" sz="3800" dirty="0" smtClean="0"/>
              <a:t>F</a:t>
            </a:r>
            <a:r>
              <a:rPr lang="kk-KZ" sz="3800" dirty="0" smtClean="0"/>
              <a:t>) </a:t>
            </a:r>
            <a:r>
              <a:rPr lang="ru-RU" sz="3800" dirty="0" err="1"/>
              <a:t>Сарыарк</a:t>
            </a:r>
            <a:r>
              <a:rPr lang="kk-KZ" sz="3800" dirty="0"/>
              <a:t>а</a:t>
            </a:r>
            <a:r>
              <a:rPr lang="ru-RU" sz="3800" dirty="0"/>
              <a:t>, плато </a:t>
            </a:r>
            <a:r>
              <a:rPr lang="ru-RU" sz="3800" dirty="0" err="1"/>
              <a:t>Торгай</a:t>
            </a:r>
            <a:endParaRPr lang="kk-KZ" sz="3800" dirty="0" smtClean="0"/>
          </a:p>
          <a:p>
            <a:pPr marL="0" indent="0">
              <a:buNone/>
            </a:pPr>
            <a:r>
              <a:rPr lang="en-US" sz="3800" dirty="0" smtClean="0"/>
              <a:t>G</a:t>
            </a:r>
            <a:r>
              <a:rPr lang="kk-KZ" sz="3800" dirty="0" smtClean="0"/>
              <a:t>) </a:t>
            </a:r>
            <a:r>
              <a:rPr lang="ru-RU" sz="3800" dirty="0"/>
              <a:t>Северо-</a:t>
            </a:r>
            <a:r>
              <a:rPr lang="ru-RU" sz="3800" dirty="0" err="1"/>
              <a:t>Казахск</a:t>
            </a:r>
            <a:r>
              <a:rPr lang="kk-KZ" sz="3800" dirty="0"/>
              <a:t>ая</a:t>
            </a:r>
            <a:r>
              <a:rPr lang="ru-RU" sz="3800" dirty="0"/>
              <a:t> равнин</a:t>
            </a:r>
            <a:r>
              <a:rPr lang="kk-KZ" sz="3800" dirty="0"/>
              <a:t>а, Сарыарка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/>
              <a:t>H</a:t>
            </a:r>
            <a:r>
              <a:rPr lang="kk-KZ" sz="3800" dirty="0" smtClean="0"/>
              <a:t>) </a:t>
            </a:r>
            <a:r>
              <a:rPr lang="ru-RU" sz="3800" dirty="0"/>
              <a:t>Общий Сырт</a:t>
            </a:r>
            <a:r>
              <a:rPr lang="kk-KZ" sz="3800" dirty="0"/>
              <a:t>, </a:t>
            </a:r>
            <a:r>
              <a:rPr lang="ru-RU" sz="3800" dirty="0"/>
              <a:t>плато </a:t>
            </a:r>
            <a:r>
              <a:rPr lang="ru-RU" sz="3800" dirty="0" err="1"/>
              <a:t>Устирт</a:t>
            </a:r>
            <a:endParaRPr lang="ru-RU" sz="3800" dirty="0"/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endParaRPr lang="ru-RU" sz="2600" dirty="0"/>
          </a:p>
        </p:txBody>
      </p:sp>
      <p:pic>
        <p:nvPicPr>
          <p:cNvPr id="4" name="Рисунок 3" descr="658px-M36_KZ_ma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60848"/>
            <a:ext cx="3482167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49311" y="1500624"/>
            <a:ext cx="835292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/>
              <a:t>Отправившись </a:t>
            </a:r>
            <a:r>
              <a:rPr lang="ru-RU" sz="2100" dirty="0"/>
              <a:t>на автомобиле из Алматы в </a:t>
            </a:r>
            <a:r>
              <a:rPr lang="ru-RU" sz="2100" dirty="0" err="1"/>
              <a:t>Костанай</a:t>
            </a:r>
            <a:r>
              <a:rPr lang="ru-RU" sz="2100" dirty="0"/>
              <a:t>, проедите </a:t>
            </a:r>
            <a:r>
              <a:rPr lang="ru-RU" sz="2100" dirty="0" smtClean="0"/>
              <a:t>через</a:t>
            </a:r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407916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kk-KZ" i="1" dirty="0"/>
              <a:t>Решение: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Для решения данного тестового задания необходимо знать физико-географическое районирование территории Казахстана.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Из анализа карты следует, что проложенный на карте путь, пересекает с юго-востока на северо-запад следующие природные районы: Тянь-Шань, </a:t>
            </a:r>
            <a:r>
              <a:rPr lang="kk-KZ" dirty="0"/>
              <a:t>Прибалхашскую равнину, </a:t>
            </a:r>
            <a:r>
              <a:rPr lang="ru-RU" dirty="0" err="1"/>
              <a:t>Сарыарку</a:t>
            </a:r>
            <a:r>
              <a:rPr lang="ru-RU" dirty="0"/>
              <a:t> и плато </a:t>
            </a:r>
            <a:r>
              <a:rPr lang="ru-RU" dirty="0" err="1"/>
              <a:t>Торгай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Правильны</a:t>
            </a:r>
            <a:r>
              <a:rPr lang="kk-KZ" dirty="0" smtClean="0"/>
              <a:t>е</a:t>
            </a:r>
            <a:r>
              <a:rPr lang="ru-RU" dirty="0" smtClean="0"/>
              <a:t> ответы </a:t>
            </a:r>
            <a:r>
              <a:rPr lang="ru-RU" dirty="0"/>
              <a:t>–</a:t>
            </a:r>
            <a:r>
              <a:rPr lang="ru-RU" dirty="0" smtClean="0"/>
              <a:t>А, </a:t>
            </a:r>
            <a:r>
              <a:rPr lang="en-US" dirty="0" smtClean="0"/>
              <a:t>F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54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БИОЛОГИЯ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8229600" cy="4911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Генеративные органы растения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A</a:t>
            </a:r>
            <a:r>
              <a:rPr lang="ru-RU" dirty="0" smtClean="0"/>
              <a:t>)</a:t>
            </a:r>
            <a:r>
              <a:rPr lang="kk-KZ" dirty="0" smtClean="0"/>
              <a:t> цветок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B</a:t>
            </a:r>
            <a:r>
              <a:rPr lang="ru-RU" dirty="0" smtClean="0"/>
              <a:t>)</a:t>
            </a:r>
            <a:r>
              <a:rPr lang="kk-KZ" dirty="0" smtClean="0"/>
              <a:t> плод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C</a:t>
            </a:r>
            <a:r>
              <a:rPr lang="ru-RU" dirty="0" smtClean="0"/>
              <a:t>)</a:t>
            </a:r>
            <a:r>
              <a:rPr lang="kk-KZ" dirty="0" smtClean="0"/>
              <a:t> корень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D</a:t>
            </a:r>
            <a:r>
              <a:rPr lang="ru-RU" dirty="0" smtClean="0"/>
              <a:t>)</a:t>
            </a:r>
            <a:r>
              <a:rPr lang="kk-KZ" dirty="0" smtClean="0"/>
              <a:t> стебель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</a:t>
            </a:r>
            <a:r>
              <a:rPr lang="ru-RU" dirty="0" smtClean="0"/>
              <a:t>)</a:t>
            </a:r>
            <a:r>
              <a:rPr lang="kk-KZ" dirty="0" smtClean="0"/>
              <a:t> лист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F</a:t>
            </a:r>
            <a:r>
              <a:rPr lang="ru-RU" dirty="0" smtClean="0"/>
              <a:t>)</a:t>
            </a:r>
            <a:r>
              <a:rPr lang="kk-KZ" dirty="0" smtClean="0"/>
              <a:t> семена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G</a:t>
            </a:r>
            <a:r>
              <a:rPr lang="ru-RU" dirty="0" smtClean="0"/>
              <a:t>) </a:t>
            </a:r>
            <a:r>
              <a:rPr lang="kk-KZ" dirty="0" smtClean="0"/>
              <a:t>пазуха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H</a:t>
            </a:r>
            <a:r>
              <a:rPr lang="ru-RU" dirty="0" smtClean="0"/>
              <a:t>) побег</a:t>
            </a:r>
          </a:p>
          <a:p>
            <a:pPr algn="just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37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</a:p>
          <a:p>
            <a:pPr algn="just">
              <a:buNone/>
            </a:pPr>
            <a:r>
              <a:rPr lang="ru-RU" dirty="0" smtClean="0"/>
              <a:t>    Правильный ответ – А, В, </a:t>
            </a:r>
            <a:r>
              <a:rPr lang="en-US" dirty="0" smtClean="0"/>
              <a:t>F</a:t>
            </a:r>
            <a:r>
              <a:rPr lang="ru-RU" dirty="0" smtClean="0"/>
              <a:t>, так как эти органы ответственны за размножение, поэтому они относятся к генеративным.</a:t>
            </a:r>
          </a:p>
          <a:p>
            <a:pPr algn="just">
              <a:buNone/>
            </a:pPr>
            <a:r>
              <a:rPr lang="ru-RU" dirty="0" smtClean="0"/>
              <a:t>    Ответ «С», «</a:t>
            </a:r>
            <a:r>
              <a:rPr lang="en-US" dirty="0" smtClean="0"/>
              <a:t>D</a:t>
            </a:r>
            <a:r>
              <a:rPr lang="ru-RU" dirty="0" smtClean="0"/>
              <a:t>», «Е», «</a:t>
            </a:r>
            <a:r>
              <a:rPr lang="en-US" dirty="0" smtClean="0"/>
              <a:t>G</a:t>
            </a:r>
            <a:r>
              <a:rPr lang="ru-RU" dirty="0" smtClean="0"/>
              <a:t>», «</a:t>
            </a:r>
            <a:r>
              <a:rPr lang="en-US" dirty="0" smtClean="0"/>
              <a:t>H</a:t>
            </a:r>
            <a:r>
              <a:rPr lang="ru-RU" dirty="0" smtClean="0"/>
              <a:t>»- неверный, потому что все эти органы относятся к вегетативным - органам роста.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781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таблице приведена зависимость КПД идеальной тепловой машины от температуры ее нагревателя при неизменной температуре холодильника. Температура холодильника равна</a:t>
            </a:r>
          </a:p>
          <a:p>
            <a:pPr marL="0" indent="0">
              <a:buNone/>
            </a:pPr>
            <a:endParaRPr lang="kk-KZ" sz="1400" b="1" dirty="0" smtClean="0"/>
          </a:p>
          <a:p>
            <a:pPr marL="0" indent="0">
              <a:buNone/>
            </a:pPr>
            <a:endParaRPr lang="kk-KZ" sz="1400" b="1" dirty="0"/>
          </a:p>
          <a:p>
            <a:pPr marL="0" indent="0">
              <a:buNone/>
            </a:pPr>
            <a:endParaRPr lang="kk-KZ" sz="1400" b="1" dirty="0" smtClean="0"/>
          </a:p>
          <a:p>
            <a:pPr marL="0" indent="0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А) 360 К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300 К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С) 320 К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380 К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260 К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F)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87°C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27°C </a:t>
            </a:r>
          </a:p>
          <a:p>
            <a:pPr marL="0" indent="0">
              <a:buNone/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107°C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24796"/>
              </p:ext>
            </p:extLst>
          </p:nvPr>
        </p:nvGraphicFramePr>
        <p:xfrm>
          <a:off x="683568" y="2276872"/>
          <a:ext cx="7200800" cy="6480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9890"/>
                <a:gridCol w="1199890"/>
                <a:gridCol w="1199890"/>
                <a:gridCol w="1199890"/>
                <a:gridCol w="1200620"/>
                <a:gridCol w="1200620"/>
              </a:tblGrid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</a:t>
                      </a:r>
                      <a:r>
                        <a:rPr lang="ru-RU" sz="1400" baseline="-25000" dirty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, 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400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600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η, %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16024" y="908720"/>
            <a:ext cx="77724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ФИЗИКА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951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271864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Решение: </a:t>
            </a:r>
            <a:r>
              <a:rPr lang="ru-RU" dirty="0"/>
              <a:t>КПД идеальной машины связан с температурами нагревателя и холодильника </a:t>
            </a:r>
            <a:r>
              <a:rPr lang="ru-RU" dirty="0" smtClean="0"/>
              <a:t>соотношением</a:t>
            </a:r>
            <a:r>
              <a:rPr lang="en-US" dirty="0" smtClean="0"/>
              <a:t>                  </a:t>
            </a:r>
            <a:r>
              <a:rPr lang="ru-RU" dirty="0" smtClean="0"/>
              <a:t>. </a:t>
            </a:r>
            <a:r>
              <a:rPr lang="ru-RU" dirty="0"/>
              <a:t>Отсюда для температуры </a:t>
            </a:r>
            <a:r>
              <a:rPr lang="ru-RU" dirty="0" smtClean="0"/>
              <a:t>холодильника </a:t>
            </a:r>
            <a:r>
              <a:rPr lang="ru-RU" dirty="0"/>
              <a:t>имеем: </a:t>
            </a:r>
            <a:r>
              <a:rPr lang="en-US" dirty="0" smtClean="0"/>
              <a:t>                </a:t>
            </a:r>
            <a:r>
              <a:rPr lang="ru-RU" dirty="0" smtClean="0"/>
              <a:t>. </a:t>
            </a:r>
            <a:r>
              <a:rPr lang="ru-RU" dirty="0"/>
              <a:t>Используя любой столбик из таблицы, получаем значение температуры </a:t>
            </a:r>
            <a:r>
              <a:rPr lang="en-US" dirty="0" smtClean="0"/>
              <a:t>                         </a:t>
            </a:r>
            <a:r>
              <a:rPr lang="ru-RU" dirty="0" smtClean="0"/>
              <a:t>(</a:t>
            </a:r>
            <a:r>
              <a:rPr lang="ru-RU" dirty="0"/>
              <a:t>К</a:t>
            </a:r>
            <a:r>
              <a:rPr lang="ru-RU" dirty="0" smtClean="0"/>
              <a:t>).</a:t>
            </a:r>
            <a:endParaRPr lang="en-US" dirty="0" smtClean="0"/>
          </a:p>
          <a:p>
            <a:pPr marL="0" indent="0">
              <a:buNone/>
            </a:pPr>
            <a:r>
              <a:rPr lang="ru-RU" sz="2800" dirty="0"/>
              <a:t>Используя формулу перевода единицы абсолютной температуры в </a:t>
            </a:r>
            <a:r>
              <a:rPr lang="ru-RU" sz="2800" dirty="0" smtClean="0"/>
              <a:t>   :           , </a:t>
            </a:r>
            <a:r>
              <a:rPr lang="ru-RU" sz="2800" dirty="0"/>
              <a:t>получим значение температуры в </a:t>
            </a:r>
            <a:r>
              <a:rPr lang="en-US" sz="2800" dirty="0" smtClean="0"/>
              <a:t>   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/>
              <a:t>Правильны</a:t>
            </a:r>
            <a:r>
              <a:rPr lang="kk-KZ" dirty="0"/>
              <a:t>е</a:t>
            </a:r>
            <a:r>
              <a:rPr lang="ru-RU" dirty="0"/>
              <a:t> ответы –А, </a:t>
            </a:r>
            <a:r>
              <a:rPr lang="en-US" dirty="0"/>
              <a:t>F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35827"/>
              </p:ext>
            </p:extLst>
          </p:nvPr>
        </p:nvGraphicFramePr>
        <p:xfrm>
          <a:off x="2987824" y="1844824"/>
          <a:ext cx="14001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3" imgW="1396394" imgH="545863" progId="Equation.3">
                  <p:embed/>
                </p:oleObj>
              </mc:Choice>
              <mc:Fallback>
                <p:oleObj name="Формула" r:id="rId3" imgW="1396394" imgH="545863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844824"/>
                        <a:ext cx="140017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097" y="2276872"/>
            <a:ext cx="14287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68960"/>
            <a:ext cx="2057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784" y="4077072"/>
            <a:ext cx="2381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124697"/>
            <a:ext cx="81915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4509120"/>
            <a:ext cx="2381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376" y="4509119"/>
            <a:ext cx="16478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13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699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Поток</vt:lpstr>
      <vt:lpstr>Формула</vt:lpstr>
      <vt:lpstr>ХИМИЯ</vt:lpstr>
      <vt:lpstr>ГЕОМЕТРИЯ</vt:lpstr>
      <vt:lpstr>Презентация PowerPoint</vt:lpstr>
      <vt:lpstr>ГЕОГРАФИЯ</vt:lpstr>
      <vt:lpstr>Презентация PowerPoint</vt:lpstr>
      <vt:lpstr>БИОЛОГИЯ</vt:lpstr>
      <vt:lpstr>Презентация PowerPoint</vt:lpstr>
      <vt:lpstr>Презентация PowerPoint</vt:lpstr>
      <vt:lpstr>Презентация PowerPoint</vt:lpstr>
      <vt:lpstr>ВСЕМИРНАЯ ИСТОРИЯ</vt:lpstr>
      <vt:lpstr>Презентация PowerPoint</vt:lpstr>
      <vt:lpstr>Презентация PowerPoint</vt:lpstr>
      <vt:lpstr>Презентация PowerPoint</vt:lpstr>
      <vt:lpstr>           1. Выберите глагол в форме Present Indefinite Active A) Acted B) Is cooking  C) Are playing D) Was written E) Publishes Правильный ответ: Е. Форма глагола в Present Indefinite Active: V или Vs. Из данного ряда ответов можно выбрать только один глагол, стоящий в данной форме: Publishes.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Айгерим Мукышева</dc:creator>
  <cp:lastModifiedBy>Анар Ауезханова</cp:lastModifiedBy>
  <cp:revision>11</cp:revision>
  <dcterms:created xsi:type="dcterms:W3CDTF">2017-02-21T06:33:04Z</dcterms:created>
  <dcterms:modified xsi:type="dcterms:W3CDTF">2017-02-22T05:52:26Z</dcterms:modified>
</cp:coreProperties>
</file>