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7" r:id="rId2"/>
    <p:sldId id="275" r:id="rId3"/>
    <p:sldId id="276" r:id="rId4"/>
    <p:sldId id="274" r:id="rId5"/>
    <p:sldId id="278" r:id="rId6"/>
    <p:sldId id="268" r:id="rId7"/>
    <p:sldId id="256" r:id="rId8"/>
    <p:sldId id="257" r:id="rId9"/>
    <p:sldId id="258" r:id="rId10"/>
    <p:sldId id="260" r:id="rId11"/>
    <p:sldId id="261" r:id="rId12"/>
    <p:sldId id="262" r:id="rId13"/>
    <p:sldId id="269" r:id="rId14"/>
    <p:sldId id="263" r:id="rId15"/>
    <p:sldId id="270" r:id="rId16"/>
    <p:sldId id="264" r:id="rId17"/>
    <p:sldId id="265" r:id="rId18"/>
    <p:sldId id="266" r:id="rId19"/>
    <p:sldId id="267" r:id="rId20"/>
    <p:sldId id="271" r:id="rId21"/>
    <p:sldId id="272" r:id="rId22"/>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F31E1E-7844-4CFD-97FA-21D0940F7B9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CF39A355-DB8A-4046-83F1-2E9FFB289E05}">
      <dgm:prSet phldrT="[Текст]"/>
      <dgm:spPr>
        <a:xfrm rot="16200000">
          <a:off x="-678960" y="1352061"/>
          <a:ext cx="3338423" cy="63430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ru-RU">
              <a:solidFill>
                <a:sysClr val="window" lastClr="FFFFFF"/>
              </a:solidFill>
              <a:latin typeface="Calibri"/>
              <a:ea typeface="+mn-ea"/>
              <a:cs typeface="+mn-cs"/>
            </a:rPr>
            <a:t>Последствия</a:t>
          </a:r>
        </a:p>
      </dgm:t>
    </dgm:pt>
    <dgm:pt modelId="{B9C5C8F0-93A1-419A-9460-EAF39177F653}" type="parTrans" cxnId="{59E235DB-9830-4000-B434-4C26C0326243}">
      <dgm:prSet/>
      <dgm:spPr/>
      <dgm:t>
        <a:bodyPr/>
        <a:lstStyle/>
        <a:p>
          <a:endParaRPr lang="ru-RU"/>
        </a:p>
      </dgm:t>
    </dgm:pt>
    <dgm:pt modelId="{106AA621-56D2-472A-B09F-7B5DCD5100AE}" type="sibTrans" cxnId="{59E235DB-9830-4000-B434-4C26C0326243}">
      <dgm:prSet/>
      <dgm:spPr/>
      <dgm:t>
        <a:bodyPr/>
        <a:lstStyle/>
        <a:p>
          <a:endParaRPr lang="ru-RU"/>
        </a:p>
      </dgm:t>
    </dgm:pt>
    <dgm:pt modelId="{07088092-F35F-48B7-AB76-102AE1021CF8}">
      <dgm:prSet phldrT="[Текст]"/>
      <dgm:spPr>
        <a:xfrm>
          <a:off x="1723502" y="162748"/>
          <a:ext cx="2080505" cy="63430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a:t>
          </a:r>
          <a:endParaRPr lang="ru-RU">
            <a:solidFill>
              <a:sysClr val="window" lastClr="FFFFFF"/>
            </a:solidFill>
            <a:latin typeface="Calibri"/>
            <a:ea typeface="+mn-ea"/>
            <a:cs typeface="+mn-cs"/>
          </a:endParaRPr>
        </a:p>
      </dgm:t>
    </dgm:pt>
    <dgm:pt modelId="{AE0237EB-77CC-4B97-AC17-6EFD7B4759E9}" type="parTrans" cxnId="{291EE92F-AFCB-47AB-8470-ED4987919B8E}">
      <dgm:prSet/>
      <dgm:spPr>
        <a:xfrm>
          <a:off x="1307401" y="479898"/>
          <a:ext cx="416101" cy="1189313"/>
        </a:xfrm>
        <a:noFill/>
        <a:ln w="25400" cap="flat" cmpd="sng" algn="ctr">
          <a:solidFill>
            <a:srgbClr val="4F81BD">
              <a:shade val="60000"/>
              <a:hueOff val="0"/>
              <a:satOff val="0"/>
              <a:lumOff val="0"/>
              <a:alphaOff val="0"/>
            </a:srgbClr>
          </a:solidFill>
          <a:prstDash val="solid"/>
        </a:ln>
        <a:effectLst/>
      </dgm:spPr>
      <dgm:t>
        <a:bodyPr/>
        <a:lstStyle/>
        <a:p>
          <a:endParaRPr lang="ru-RU">
            <a:solidFill>
              <a:sysClr val="windowText" lastClr="000000">
                <a:hueOff val="0"/>
                <a:satOff val="0"/>
                <a:lumOff val="0"/>
                <a:alphaOff val="0"/>
              </a:sysClr>
            </a:solidFill>
            <a:latin typeface="Calibri"/>
            <a:ea typeface="+mn-ea"/>
            <a:cs typeface="+mn-cs"/>
          </a:endParaRPr>
        </a:p>
      </dgm:t>
    </dgm:pt>
    <dgm:pt modelId="{4074FE7C-A251-4313-86F6-CF25ECE4BC58}" type="sibTrans" cxnId="{291EE92F-AFCB-47AB-8470-ED4987919B8E}">
      <dgm:prSet/>
      <dgm:spPr/>
      <dgm:t>
        <a:bodyPr/>
        <a:lstStyle/>
        <a:p>
          <a:endParaRPr lang="ru-RU"/>
        </a:p>
      </dgm:t>
    </dgm:pt>
    <dgm:pt modelId="{B07A9A6E-FDCE-4F74-95F3-EC184A0D24B6}">
      <dgm:prSet phldrT="[Текст]"/>
      <dgm:spPr>
        <a:xfrm>
          <a:off x="1723502" y="955623"/>
          <a:ext cx="2080505" cy="63430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a:t>
          </a:r>
          <a:endParaRPr lang="ru-RU">
            <a:solidFill>
              <a:sysClr val="window" lastClr="FFFFFF"/>
            </a:solidFill>
            <a:latin typeface="Calibri"/>
            <a:ea typeface="+mn-ea"/>
            <a:cs typeface="+mn-cs"/>
          </a:endParaRPr>
        </a:p>
      </dgm:t>
    </dgm:pt>
    <dgm:pt modelId="{DC4B7947-4902-4417-A9BA-9FC28F64E563}" type="parTrans" cxnId="{D0E16A21-3169-403F-9E5F-25C37B27104D}">
      <dgm:prSet/>
      <dgm:spPr>
        <a:xfrm>
          <a:off x="1307401" y="1272773"/>
          <a:ext cx="416101" cy="396437"/>
        </a:xfrm>
        <a:noFill/>
        <a:ln w="25400" cap="flat" cmpd="sng" algn="ctr">
          <a:solidFill>
            <a:srgbClr val="4F81BD">
              <a:shade val="60000"/>
              <a:hueOff val="0"/>
              <a:satOff val="0"/>
              <a:lumOff val="0"/>
              <a:alphaOff val="0"/>
            </a:srgbClr>
          </a:solidFill>
          <a:prstDash val="solid"/>
        </a:ln>
        <a:effectLst/>
      </dgm:spPr>
      <dgm:t>
        <a:bodyPr/>
        <a:lstStyle/>
        <a:p>
          <a:endParaRPr lang="ru-RU">
            <a:solidFill>
              <a:sysClr val="windowText" lastClr="000000">
                <a:hueOff val="0"/>
                <a:satOff val="0"/>
                <a:lumOff val="0"/>
                <a:alphaOff val="0"/>
              </a:sysClr>
            </a:solidFill>
            <a:latin typeface="Calibri"/>
            <a:ea typeface="+mn-ea"/>
            <a:cs typeface="+mn-cs"/>
          </a:endParaRPr>
        </a:p>
      </dgm:t>
    </dgm:pt>
    <dgm:pt modelId="{F15E2399-DAF5-4819-BE4C-179069E70E41}" type="sibTrans" cxnId="{D0E16A21-3169-403F-9E5F-25C37B27104D}">
      <dgm:prSet/>
      <dgm:spPr/>
      <dgm:t>
        <a:bodyPr/>
        <a:lstStyle/>
        <a:p>
          <a:endParaRPr lang="ru-RU"/>
        </a:p>
      </dgm:t>
    </dgm:pt>
    <dgm:pt modelId="{53FD62E7-2F91-4790-A248-9940338F79EF}">
      <dgm:prSet phldrT="[Текст]"/>
      <dgm:spPr>
        <a:xfrm>
          <a:off x="1723502" y="1748499"/>
          <a:ext cx="2080505" cy="63430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a:t>
          </a:r>
          <a:endParaRPr lang="ru-RU">
            <a:solidFill>
              <a:sysClr val="window" lastClr="FFFFFF"/>
            </a:solidFill>
            <a:latin typeface="Calibri"/>
            <a:ea typeface="+mn-ea"/>
            <a:cs typeface="+mn-cs"/>
          </a:endParaRPr>
        </a:p>
      </dgm:t>
    </dgm:pt>
    <dgm:pt modelId="{4A4578CF-316C-49EB-86F0-8B782A5BCD06}" type="parTrans" cxnId="{35C1A526-E686-4FC9-B296-2163AB600E37}">
      <dgm:prSet/>
      <dgm:spPr>
        <a:xfrm>
          <a:off x="1307401" y="1669211"/>
          <a:ext cx="416101" cy="396437"/>
        </a:xfrm>
        <a:noFill/>
        <a:ln w="25400" cap="flat" cmpd="sng" algn="ctr">
          <a:solidFill>
            <a:srgbClr val="4F81BD">
              <a:shade val="60000"/>
              <a:hueOff val="0"/>
              <a:satOff val="0"/>
              <a:lumOff val="0"/>
              <a:alphaOff val="0"/>
            </a:srgbClr>
          </a:solidFill>
          <a:prstDash val="solid"/>
        </a:ln>
        <a:effectLst/>
      </dgm:spPr>
      <dgm:t>
        <a:bodyPr/>
        <a:lstStyle/>
        <a:p>
          <a:endParaRPr lang="ru-RU">
            <a:solidFill>
              <a:sysClr val="windowText" lastClr="000000">
                <a:hueOff val="0"/>
                <a:satOff val="0"/>
                <a:lumOff val="0"/>
                <a:alphaOff val="0"/>
              </a:sysClr>
            </a:solidFill>
            <a:latin typeface="Calibri"/>
            <a:ea typeface="+mn-ea"/>
            <a:cs typeface="+mn-cs"/>
          </a:endParaRPr>
        </a:p>
      </dgm:t>
    </dgm:pt>
    <dgm:pt modelId="{2CD5DFB6-E992-4773-AAC7-4A68394BC01B}" type="sibTrans" cxnId="{35C1A526-E686-4FC9-B296-2163AB600E37}">
      <dgm:prSet/>
      <dgm:spPr/>
      <dgm:t>
        <a:bodyPr/>
        <a:lstStyle/>
        <a:p>
          <a:endParaRPr lang="ru-RU"/>
        </a:p>
      </dgm:t>
    </dgm:pt>
    <dgm:pt modelId="{9EA09D14-65EC-4BEE-8337-538B7EFEC715}">
      <dgm:prSet/>
      <dgm:spPr>
        <a:xfrm>
          <a:off x="1723502" y="2541374"/>
          <a:ext cx="2080505" cy="63430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a:t>
          </a:r>
          <a:endParaRPr lang="ru-RU">
            <a:solidFill>
              <a:sysClr val="window" lastClr="FFFFFF"/>
            </a:solidFill>
            <a:latin typeface="Calibri"/>
            <a:ea typeface="+mn-ea"/>
            <a:cs typeface="+mn-cs"/>
          </a:endParaRPr>
        </a:p>
      </dgm:t>
    </dgm:pt>
    <dgm:pt modelId="{24216BE1-0B71-44F8-8DEA-93556B33C226}" type="parTrans" cxnId="{0797C374-E2BA-4535-BA4A-F6D43C50232B}">
      <dgm:prSet/>
      <dgm:spPr>
        <a:xfrm>
          <a:off x="1307401" y="1669211"/>
          <a:ext cx="416101" cy="1189313"/>
        </a:xfrm>
        <a:noFill/>
        <a:ln w="25400" cap="flat" cmpd="sng" algn="ctr">
          <a:solidFill>
            <a:srgbClr val="4F81BD">
              <a:shade val="60000"/>
              <a:hueOff val="0"/>
              <a:satOff val="0"/>
              <a:lumOff val="0"/>
              <a:alphaOff val="0"/>
            </a:srgbClr>
          </a:solidFill>
          <a:prstDash val="solid"/>
        </a:ln>
        <a:effectLst/>
      </dgm:spPr>
      <dgm:t>
        <a:bodyPr/>
        <a:lstStyle/>
        <a:p>
          <a:endParaRPr lang="ru-RU">
            <a:solidFill>
              <a:sysClr val="windowText" lastClr="000000">
                <a:hueOff val="0"/>
                <a:satOff val="0"/>
                <a:lumOff val="0"/>
                <a:alphaOff val="0"/>
              </a:sysClr>
            </a:solidFill>
            <a:latin typeface="Calibri"/>
            <a:ea typeface="+mn-ea"/>
            <a:cs typeface="+mn-cs"/>
          </a:endParaRPr>
        </a:p>
      </dgm:t>
    </dgm:pt>
    <dgm:pt modelId="{1F786B70-FD79-4A46-8F68-0ECD1BEC5005}" type="sibTrans" cxnId="{0797C374-E2BA-4535-BA4A-F6D43C50232B}">
      <dgm:prSet/>
      <dgm:spPr/>
      <dgm:t>
        <a:bodyPr/>
        <a:lstStyle/>
        <a:p>
          <a:endParaRPr lang="ru-RU"/>
        </a:p>
      </dgm:t>
    </dgm:pt>
    <dgm:pt modelId="{A46E80BE-C987-4AFF-9C41-60B1A7E3C275}" type="pres">
      <dgm:prSet presAssocID="{FEF31E1E-7844-4CFD-97FA-21D0940F7B97}" presName="Name0" presStyleCnt="0">
        <dgm:presLayoutVars>
          <dgm:chPref val="1"/>
          <dgm:dir/>
          <dgm:animOne val="branch"/>
          <dgm:animLvl val="lvl"/>
          <dgm:resizeHandles val="exact"/>
        </dgm:presLayoutVars>
      </dgm:prSet>
      <dgm:spPr/>
      <dgm:t>
        <a:bodyPr/>
        <a:lstStyle/>
        <a:p>
          <a:endParaRPr lang="ru-RU"/>
        </a:p>
      </dgm:t>
    </dgm:pt>
    <dgm:pt modelId="{EE43AFFB-3AC5-4116-8449-E829ACDC42F3}" type="pres">
      <dgm:prSet presAssocID="{CF39A355-DB8A-4046-83F1-2E9FFB289E05}" presName="root1" presStyleCnt="0"/>
      <dgm:spPr/>
    </dgm:pt>
    <dgm:pt modelId="{00B3697E-EA2F-485F-AD97-4010085E56DA}" type="pres">
      <dgm:prSet presAssocID="{CF39A355-DB8A-4046-83F1-2E9FFB289E05}" presName="LevelOneTextNode" presStyleLbl="node0" presStyleIdx="0" presStyleCnt="1">
        <dgm:presLayoutVars>
          <dgm:chPref val="3"/>
        </dgm:presLayoutVars>
      </dgm:prSet>
      <dgm:spPr>
        <a:prstGeom prst="rect">
          <a:avLst/>
        </a:prstGeom>
      </dgm:spPr>
      <dgm:t>
        <a:bodyPr/>
        <a:lstStyle/>
        <a:p>
          <a:endParaRPr lang="ru-RU"/>
        </a:p>
      </dgm:t>
    </dgm:pt>
    <dgm:pt modelId="{119A15EE-6E20-4074-9D9A-6190DC7AEA15}" type="pres">
      <dgm:prSet presAssocID="{CF39A355-DB8A-4046-83F1-2E9FFB289E05}" presName="level2hierChild" presStyleCnt="0"/>
      <dgm:spPr/>
    </dgm:pt>
    <dgm:pt modelId="{49967E6C-9468-43F6-8ED3-5FE6D7DC5D02}" type="pres">
      <dgm:prSet presAssocID="{AE0237EB-77CC-4B97-AC17-6EFD7B4759E9}" presName="conn2-1" presStyleLbl="parChTrans1D2" presStyleIdx="0" presStyleCnt="4"/>
      <dgm:spPr>
        <a:custGeom>
          <a:avLst/>
          <a:gdLst/>
          <a:ahLst/>
          <a:cxnLst/>
          <a:rect l="0" t="0" r="0" b="0"/>
          <a:pathLst>
            <a:path>
              <a:moveTo>
                <a:pt x="0" y="1191041"/>
              </a:moveTo>
              <a:lnTo>
                <a:pt x="208352" y="1191041"/>
              </a:lnTo>
              <a:lnTo>
                <a:pt x="208352" y="0"/>
              </a:lnTo>
              <a:lnTo>
                <a:pt x="416705" y="0"/>
              </a:lnTo>
            </a:path>
          </a:pathLst>
        </a:custGeom>
      </dgm:spPr>
      <dgm:t>
        <a:bodyPr/>
        <a:lstStyle/>
        <a:p>
          <a:endParaRPr lang="ru-RU"/>
        </a:p>
      </dgm:t>
    </dgm:pt>
    <dgm:pt modelId="{790897ED-3FFF-42A1-83E3-FD1E2DA18BAA}" type="pres">
      <dgm:prSet presAssocID="{AE0237EB-77CC-4B97-AC17-6EFD7B4759E9}" presName="connTx" presStyleLbl="parChTrans1D2" presStyleIdx="0" presStyleCnt="4"/>
      <dgm:spPr/>
      <dgm:t>
        <a:bodyPr/>
        <a:lstStyle/>
        <a:p>
          <a:endParaRPr lang="ru-RU"/>
        </a:p>
      </dgm:t>
    </dgm:pt>
    <dgm:pt modelId="{BEF478C6-A976-473A-A3C6-A040495A565F}" type="pres">
      <dgm:prSet presAssocID="{07088092-F35F-48B7-AB76-102AE1021CF8}" presName="root2" presStyleCnt="0"/>
      <dgm:spPr/>
    </dgm:pt>
    <dgm:pt modelId="{C4D1B009-0FC1-4FC7-8CA9-6B679DF27B5F}" type="pres">
      <dgm:prSet presAssocID="{07088092-F35F-48B7-AB76-102AE1021CF8}" presName="LevelTwoTextNode" presStyleLbl="node2" presStyleIdx="0" presStyleCnt="4">
        <dgm:presLayoutVars>
          <dgm:chPref val="3"/>
        </dgm:presLayoutVars>
      </dgm:prSet>
      <dgm:spPr>
        <a:prstGeom prst="rect">
          <a:avLst/>
        </a:prstGeom>
      </dgm:spPr>
      <dgm:t>
        <a:bodyPr/>
        <a:lstStyle/>
        <a:p>
          <a:endParaRPr lang="ru-RU"/>
        </a:p>
      </dgm:t>
    </dgm:pt>
    <dgm:pt modelId="{4E68BF96-8419-4290-9A68-BA8AA4C4B678}" type="pres">
      <dgm:prSet presAssocID="{07088092-F35F-48B7-AB76-102AE1021CF8}" presName="level3hierChild" presStyleCnt="0"/>
      <dgm:spPr/>
    </dgm:pt>
    <dgm:pt modelId="{DD30E401-98C7-4557-9C8C-85E4A168C85B}" type="pres">
      <dgm:prSet presAssocID="{DC4B7947-4902-4417-A9BA-9FC28F64E563}" presName="conn2-1" presStyleLbl="parChTrans1D2" presStyleIdx="1" presStyleCnt="4"/>
      <dgm:spPr>
        <a:custGeom>
          <a:avLst/>
          <a:gdLst/>
          <a:ahLst/>
          <a:cxnLst/>
          <a:rect l="0" t="0" r="0" b="0"/>
          <a:pathLst>
            <a:path>
              <a:moveTo>
                <a:pt x="0" y="397013"/>
              </a:moveTo>
              <a:lnTo>
                <a:pt x="208352" y="397013"/>
              </a:lnTo>
              <a:lnTo>
                <a:pt x="208352" y="0"/>
              </a:lnTo>
              <a:lnTo>
                <a:pt x="416705" y="0"/>
              </a:lnTo>
            </a:path>
          </a:pathLst>
        </a:custGeom>
      </dgm:spPr>
      <dgm:t>
        <a:bodyPr/>
        <a:lstStyle/>
        <a:p>
          <a:endParaRPr lang="ru-RU"/>
        </a:p>
      </dgm:t>
    </dgm:pt>
    <dgm:pt modelId="{123999A8-B477-4783-908A-F733DAE984BC}" type="pres">
      <dgm:prSet presAssocID="{DC4B7947-4902-4417-A9BA-9FC28F64E563}" presName="connTx" presStyleLbl="parChTrans1D2" presStyleIdx="1" presStyleCnt="4"/>
      <dgm:spPr/>
      <dgm:t>
        <a:bodyPr/>
        <a:lstStyle/>
        <a:p>
          <a:endParaRPr lang="ru-RU"/>
        </a:p>
      </dgm:t>
    </dgm:pt>
    <dgm:pt modelId="{B514DAFF-9F8F-4F66-B802-460A4B27146B}" type="pres">
      <dgm:prSet presAssocID="{B07A9A6E-FDCE-4F74-95F3-EC184A0D24B6}" presName="root2" presStyleCnt="0"/>
      <dgm:spPr/>
    </dgm:pt>
    <dgm:pt modelId="{AA43EEA8-EBF7-4A78-A0ED-548FCDCE64C4}" type="pres">
      <dgm:prSet presAssocID="{B07A9A6E-FDCE-4F74-95F3-EC184A0D24B6}" presName="LevelTwoTextNode" presStyleLbl="node2" presStyleIdx="1" presStyleCnt="4">
        <dgm:presLayoutVars>
          <dgm:chPref val="3"/>
        </dgm:presLayoutVars>
      </dgm:prSet>
      <dgm:spPr>
        <a:prstGeom prst="rect">
          <a:avLst/>
        </a:prstGeom>
      </dgm:spPr>
      <dgm:t>
        <a:bodyPr/>
        <a:lstStyle/>
        <a:p>
          <a:endParaRPr lang="ru-RU"/>
        </a:p>
      </dgm:t>
    </dgm:pt>
    <dgm:pt modelId="{37DD9F35-0A0E-4CBE-A996-90778219D759}" type="pres">
      <dgm:prSet presAssocID="{B07A9A6E-FDCE-4F74-95F3-EC184A0D24B6}" presName="level3hierChild" presStyleCnt="0"/>
      <dgm:spPr/>
    </dgm:pt>
    <dgm:pt modelId="{0DDEC90D-9AD9-49AB-9CC3-BE3A6B50F5E8}" type="pres">
      <dgm:prSet presAssocID="{4A4578CF-316C-49EB-86F0-8B782A5BCD06}" presName="conn2-1" presStyleLbl="parChTrans1D2" presStyleIdx="2" presStyleCnt="4"/>
      <dgm:spPr>
        <a:custGeom>
          <a:avLst/>
          <a:gdLst/>
          <a:ahLst/>
          <a:cxnLst/>
          <a:rect l="0" t="0" r="0" b="0"/>
          <a:pathLst>
            <a:path>
              <a:moveTo>
                <a:pt x="0" y="0"/>
              </a:moveTo>
              <a:lnTo>
                <a:pt x="208352" y="0"/>
              </a:lnTo>
              <a:lnTo>
                <a:pt x="208352" y="397013"/>
              </a:lnTo>
              <a:lnTo>
                <a:pt x="416705" y="397013"/>
              </a:lnTo>
            </a:path>
          </a:pathLst>
        </a:custGeom>
      </dgm:spPr>
      <dgm:t>
        <a:bodyPr/>
        <a:lstStyle/>
        <a:p>
          <a:endParaRPr lang="ru-RU"/>
        </a:p>
      </dgm:t>
    </dgm:pt>
    <dgm:pt modelId="{046C0D00-D594-4AB8-9BC4-91297E913573}" type="pres">
      <dgm:prSet presAssocID="{4A4578CF-316C-49EB-86F0-8B782A5BCD06}" presName="connTx" presStyleLbl="parChTrans1D2" presStyleIdx="2" presStyleCnt="4"/>
      <dgm:spPr/>
      <dgm:t>
        <a:bodyPr/>
        <a:lstStyle/>
        <a:p>
          <a:endParaRPr lang="ru-RU"/>
        </a:p>
      </dgm:t>
    </dgm:pt>
    <dgm:pt modelId="{A8A67312-C9CA-4CA5-9BA2-96986A4B26AF}" type="pres">
      <dgm:prSet presAssocID="{53FD62E7-2F91-4790-A248-9940338F79EF}" presName="root2" presStyleCnt="0"/>
      <dgm:spPr/>
    </dgm:pt>
    <dgm:pt modelId="{06168291-144D-45AB-862D-83B8B37FF3C1}" type="pres">
      <dgm:prSet presAssocID="{53FD62E7-2F91-4790-A248-9940338F79EF}" presName="LevelTwoTextNode" presStyleLbl="node2" presStyleIdx="2" presStyleCnt="4">
        <dgm:presLayoutVars>
          <dgm:chPref val="3"/>
        </dgm:presLayoutVars>
      </dgm:prSet>
      <dgm:spPr>
        <a:prstGeom prst="rect">
          <a:avLst/>
        </a:prstGeom>
      </dgm:spPr>
      <dgm:t>
        <a:bodyPr/>
        <a:lstStyle/>
        <a:p>
          <a:endParaRPr lang="ru-RU"/>
        </a:p>
      </dgm:t>
    </dgm:pt>
    <dgm:pt modelId="{55FABF38-2DF7-4FE9-AF28-E2E6A6FD792E}" type="pres">
      <dgm:prSet presAssocID="{53FD62E7-2F91-4790-A248-9940338F79EF}" presName="level3hierChild" presStyleCnt="0"/>
      <dgm:spPr/>
    </dgm:pt>
    <dgm:pt modelId="{1BFF7386-30B3-4B00-8FBE-17DCABD22BAD}" type="pres">
      <dgm:prSet presAssocID="{24216BE1-0B71-44F8-8DEA-93556B33C226}" presName="conn2-1" presStyleLbl="parChTrans1D2" presStyleIdx="3" presStyleCnt="4"/>
      <dgm:spPr>
        <a:custGeom>
          <a:avLst/>
          <a:gdLst/>
          <a:ahLst/>
          <a:cxnLst/>
          <a:rect l="0" t="0" r="0" b="0"/>
          <a:pathLst>
            <a:path>
              <a:moveTo>
                <a:pt x="0" y="0"/>
              </a:moveTo>
              <a:lnTo>
                <a:pt x="208352" y="0"/>
              </a:lnTo>
              <a:lnTo>
                <a:pt x="208352" y="1191041"/>
              </a:lnTo>
              <a:lnTo>
                <a:pt x="416705" y="1191041"/>
              </a:lnTo>
            </a:path>
          </a:pathLst>
        </a:custGeom>
      </dgm:spPr>
      <dgm:t>
        <a:bodyPr/>
        <a:lstStyle/>
        <a:p>
          <a:endParaRPr lang="ru-RU"/>
        </a:p>
      </dgm:t>
    </dgm:pt>
    <dgm:pt modelId="{4AD96D7C-FD77-4F0E-9B6C-63FE2334843F}" type="pres">
      <dgm:prSet presAssocID="{24216BE1-0B71-44F8-8DEA-93556B33C226}" presName="connTx" presStyleLbl="parChTrans1D2" presStyleIdx="3" presStyleCnt="4"/>
      <dgm:spPr/>
      <dgm:t>
        <a:bodyPr/>
        <a:lstStyle/>
        <a:p>
          <a:endParaRPr lang="ru-RU"/>
        </a:p>
      </dgm:t>
    </dgm:pt>
    <dgm:pt modelId="{AFBBD279-2EC1-450A-BD67-C63B31AC2592}" type="pres">
      <dgm:prSet presAssocID="{9EA09D14-65EC-4BEE-8337-538B7EFEC715}" presName="root2" presStyleCnt="0"/>
      <dgm:spPr/>
    </dgm:pt>
    <dgm:pt modelId="{70321279-9450-48CA-9F69-E6EAEB73D48E}" type="pres">
      <dgm:prSet presAssocID="{9EA09D14-65EC-4BEE-8337-538B7EFEC715}" presName="LevelTwoTextNode" presStyleLbl="node2" presStyleIdx="3" presStyleCnt="4">
        <dgm:presLayoutVars>
          <dgm:chPref val="3"/>
        </dgm:presLayoutVars>
      </dgm:prSet>
      <dgm:spPr>
        <a:prstGeom prst="rect">
          <a:avLst/>
        </a:prstGeom>
      </dgm:spPr>
      <dgm:t>
        <a:bodyPr/>
        <a:lstStyle/>
        <a:p>
          <a:endParaRPr lang="ru-RU"/>
        </a:p>
      </dgm:t>
    </dgm:pt>
    <dgm:pt modelId="{46A1031B-3733-42E2-8E37-A2AD17AE5562}" type="pres">
      <dgm:prSet presAssocID="{9EA09D14-65EC-4BEE-8337-538B7EFEC715}" presName="level3hierChild" presStyleCnt="0"/>
      <dgm:spPr/>
    </dgm:pt>
  </dgm:ptLst>
  <dgm:cxnLst>
    <dgm:cxn modelId="{949AB8B7-9485-4863-A736-957F7BDF97AF}" type="presOf" srcId="{4A4578CF-316C-49EB-86F0-8B782A5BCD06}" destId="{0DDEC90D-9AD9-49AB-9CC3-BE3A6B50F5E8}" srcOrd="0" destOrd="0" presId="urn:microsoft.com/office/officeart/2008/layout/HorizontalMultiLevelHierarchy"/>
    <dgm:cxn modelId="{4C812421-3779-49B7-A3DE-8128F7904C73}" type="presOf" srcId="{53FD62E7-2F91-4790-A248-9940338F79EF}" destId="{06168291-144D-45AB-862D-83B8B37FF3C1}" srcOrd="0" destOrd="0" presId="urn:microsoft.com/office/officeart/2008/layout/HorizontalMultiLevelHierarchy"/>
    <dgm:cxn modelId="{0797C374-E2BA-4535-BA4A-F6D43C50232B}" srcId="{CF39A355-DB8A-4046-83F1-2E9FFB289E05}" destId="{9EA09D14-65EC-4BEE-8337-538B7EFEC715}" srcOrd="3" destOrd="0" parTransId="{24216BE1-0B71-44F8-8DEA-93556B33C226}" sibTransId="{1F786B70-FD79-4A46-8F68-0ECD1BEC5005}"/>
    <dgm:cxn modelId="{ABC81088-4CB0-4FDF-A4C6-B69EA5BFB035}" type="presOf" srcId="{AE0237EB-77CC-4B97-AC17-6EFD7B4759E9}" destId="{790897ED-3FFF-42A1-83E3-FD1E2DA18BAA}" srcOrd="1" destOrd="0" presId="urn:microsoft.com/office/officeart/2008/layout/HorizontalMultiLevelHierarchy"/>
    <dgm:cxn modelId="{D0E16A21-3169-403F-9E5F-25C37B27104D}" srcId="{CF39A355-DB8A-4046-83F1-2E9FFB289E05}" destId="{B07A9A6E-FDCE-4F74-95F3-EC184A0D24B6}" srcOrd="1" destOrd="0" parTransId="{DC4B7947-4902-4417-A9BA-9FC28F64E563}" sibTransId="{F15E2399-DAF5-4819-BE4C-179069E70E41}"/>
    <dgm:cxn modelId="{C7F8C4F6-2E1C-448B-A542-E69D89230649}" type="presOf" srcId="{B07A9A6E-FDCE-4F74-95F3-EC184A0D24B6}" destId="{AA43EEA8-EBF7-4A78-A0ED-548FCDCE64C4}" srcOrd="0" destOrd="0" presId="urn:microsoft.com/office/officeart/2008/layout/HorizontalMultiLevelHierarchy"/>
    <dgm:cxn modelId="{3F818F30-B846-474D-8929-D7262ABFDAC1}" type="presOf" srcId="{AE0237EB-77CC-4B97-AC17-6EFD7B4759E9}" destId="{49967E6C-9468-43F6-8ED3-5FE6D7DC5D02}" srcOrd="0" destOrd="0" presId="urn:microsoft.com/office/officeart/2008/layout/HorizontalMultiLevelHierarchy"/>
    <dgm:cxn modelId="{4D788A70-0324-40FD-9656-44DAB3D9DC29}" type="presOf" srcId="{07088092-F35F-48B7-AB76-102AE1021CF8}" destId="{C4D1B009-0FC1-4FC7-8CA9-6B679DF27B5F}" srcOrd="0" destOrd="0" presId="urn:microsoft.com/office/officeart/2008/layout/HorizontalMultiLevelHierarchy"/>
    <dgm:cxn modelId="{13317132-060B-45FD-9100-076DFEA1F545}" type="presOf" srcId="{24216BE1-0B71-44F8-8DEA-93556B33C226}" destId="{4AD96D7C-FD77-4F0E-9B6C-63FE2334843F}" srcOrd="1" destOrd="0" presId="urn:microsoft.com/office/officeart/2008/layout/HorizontalMultiLevelHierarchy"/>
    <dgm:cxn modelId="{291EE92F-AFCB-47AB-8470-ED4987919B8E}" srcId="{CF39A355-DB8A-4046-83F1-2E9FFB289E05}" destId="{07088092-F35F-48B7-AB76-102AE1021CF8}" srcOrd="0" destOrd="0" parTransId="{AE0237EB-77CC-4B97-AC17-6EFD7B4759E9}" sibTransId="{4074FE7C-A251-4313-86F6-CF25ECE4BC58}"/>
    <dgm:cxn modelId="{59E235DB-9830-4000-B434-4C26C0326243}" srcId="{FEF31E1E-7844-4CFD-97FA-21D0940F7B97}" destId="{CF39A355-DB8A-4046-83F1-2E9FFB289E05}" srcOrd="0" destOrd="0" parTransId="{B9C5C8F0-93A1-419A-9460-EAF39177F653}" sibTransId="{106AA621-56D2-472A-B09F-7B5DCD5100AE}"/>
    <dgm:cxn modelId="{61A4B4EA-8124-4237-A773-49396E9F3CB3}" type="presOf" srcId="{4A4578CF-316C-49EB-86F0-8B782A5BCD06}" destId="{046C0D00-D594-4AB8-9BC4-91297E913573}" srcOrd="1" destOrd="0" presId="urn:microsoft.com/office/officeart/2008/layout/HorizontalMultiLevelHierarchy"/>
    <dgm:cxn modelId="{C59EB147-BEF5-4EF4-9C50-646E64FC0744}" type="presOf" srcId="{FEF31E1E-7844-4CFD-97FA-21D0940F7B97}" destId="{A46E80BE-C987-4AFF-9C41-60B1A7E3C275}" srcOrd="0" destOrd="0" presId="urn:microsoft.com/office/officeart/2008/layout/HorizontalMultiLevelHierarchy"/>
    <dgm:cxn modelId="{DA6D7814-5485-4469-B1B6-0061F69640E4}" type="presOf" srcId="{CF39A355-DB8A-4046-83F1-2E9FFB289E05}" destId="{00B3697E-EA2F-485F-AD97-4010085E56DA}" srcOrd="0" destOrd="0" presId="urn:microsoft.com/office/officeart/2008/layout/HorizontalMultiLevelHierarchy"/>
    <dgm:cxn modelId="{6C49C4A4-82E0-4071-B75F-2C7B1C7778D3}" type="presOf" srcId="{DC4B7947-4902-4417-A9BA-9FC28F64E563}" destId="{DD30E401-98C7-4557-9C8C-85E4A168C85B}" srcOrd="0" destOrd="0" presId="urn:microsoft.com/office/officeart/2008/layout/HorizontalMultiLevelHierarchy"/>
    <dgm:cxn modelId="{35C1A526-E686-4FC9-B296-2163AB600E37}" srcId="{CF39A355-DB8A-4046-83F1-2E9FFB289E05}" destId="{53FD62E7-2F91-4790-A248-9940338F79EF}" srcOrd="2" destOrd="0" parTransId="{4A4578CF-316C-49EB-86F0-8B782A5BCD06}" sibTransId="{2CD5DFB6-E992-4773-AAC7-4A68394BC01B}"/>
    <dgm:cxn modelId="{923D7851-60C7-4ABA-B644-5B7062ACB900}" type="presOf" srcId="{DC4B7947-4902-4417-A9BA-9FC28F64E563}" destId="{123999A8-B477-4783-908A-F733DAE984BC}" srcOrd="1" destOrd="0" presId="urn:microsoft.com/office/officeart/2008/layout/HorizontalMultiLevelHierarchy"/>
    <dgm:cxn modelId="{FD1DD053-D52D-471C-91A1-EAB1871202CE}" type="presOf" srcId="{9EA09D14-65EC-4BEE-8337-538B7EFEC715}" destId="{70321279-9450-48CA-9F69-E6EAEB73D48E}" srcOrd="0" destOrd="0" presId="urn:microsoft.com/office/officeart/2008/layout/HorizontalMultiLevelHierarchy"/>
    <dgm:cxn modelId="{E814AD51-0124-4463-82FD-3E27208F6567}" type="presOf" srcId="{24216BE1-0B71-44F8-8DEA-93556B33C226}" destId="{1BFF7386-30B3-4B00-8FBE-17DCABD22BAD}" srcOrd="0" destOrd="0" presId="urn:microsoft.com/office/officeart/2008/layout/HorizontalMultiLevelHierarchy"/>
    <dgm:cxn modelId="{B2004BAC-E5AC-40FA-A741-870AC0A50D47}" type="presParOf" srcId="{A46E80BE-C987-4AFF-9C41-60B1A7E3C275}" destId="{EE43AFFB-3AC5-4116-8449-E829ACDC42F3}" srcOrd="0" destOrd="0" presId="urn:microsoft.com/office/officeart/2008/layout/HorizontalMultiLevelHierarchy"/>
    <dgm:cxn modelId="{94151AEA-9138-499D-80AA-8E020F2E65E6}" type="presParOf" srcId="{EE43AFFB-3AC5-4116-8449-E829ACDC42F3}" destId="{00B3697E-EA2F-485F-AD97-4010085E56DA}" srcOrd="0" destOrd="0" presId="urn:microsoft.com/office/officeart/2008/layout/HorizontalMultiLevelHierarchy"/>
    <dgm:cxn modelId="{748F00F5-71C4-4DC1-9A95-D8D82257ACDA}" type="presParOf" srcId="{EE43AFFB-3AC5-4116-8449-E829ACDC42F3}" destId="{119A15EE-6E20-4074-9D9A-6190DC7AEA15}" srcOrd="1" destOrd="0" presId="urn:microsoft.com/office/officeart/2008/layout/HorizontalMultiLevelHierarchy"/>
    <dgm:cxn modelId="{BE84AE14-5CEB-48E9-B188-22B5ECEA0C94}" type="presParOf" srcId="{119A15EE-6E20-4074-9D9A-6190DC7AEA15}" destId="{49967E6C-9468-43F6-8ED3-5FE6D7DC5D02}" srcOrd="0" destOrd="0" presId="urn:microsoft.com/office/officeart/2008/layout/HorizontalMultiLevelHierarchy"/>
    <dgm:cxn modelId="{8CD85C79-19C2-4C0E-83B6-899F53BB0268}" type="presParOf" srcId="{49967E6C-9468-43F6-8ED3-5FE6D7DC5D02}" destId="{790897ED-3FFF-42A1-83E3-FD1E2DA18BAA}" srcOrd="0" destOrd="0" presId="urn:microsoft.com/office/officeart/2008/layout/HorizontalMultiLevelHierarchy"/>
    <dgm:cxn modelId="{222846F3-E405-41B9-BDCA-E8AFA5E6D2A6}" type="presParOf" srcId="{119A15EE-6E20-4074-9D9A-6190DC7AEA15}" destId="{BEF478C6-A976-473A-A3C6-A040495A565F}" srcOrd="1" destOrd="0" presId="urn:microsoft.com/office/officeart/2008/layout/HorizontalMultiLevelHierarchy"/>
    <dgm:cxn modelId="{EF14BC04-E924-4B7D-B6A4-5D2F5E8423B4}" type="presParOf" srcId="{BEF478C6-A976-473A-A3C6-A040495A565F}" destId="{C4D1B009-0FC1-4FC7-8CA9-6B679DF27B5F}" srcOrd="0" destOrd="0" presId="urn:microsoft.com/office/officeart/2008/layout/HorizontalMultiLevelHierarchy"/>
    <dgm:cxn modelId="{53862F2C-DF93-4435-A969-19D8B4C2167A}" type="presParOf" srcId="{BEF478C6-A976-473A-A3C6-A040495A565F}" destId="{4E68BF96-8419-4290-9A68-BA8AA4C4B678}" srcOrd="1" destOrd="0" presId="urn:microsoft.com/office/officeart/2008/layout/HorizontalMultiLevelHierarchy"/>
    <dgm:cxn modelId="{04C750FF-2CB2-4E1D-B6E9-87735FFD6F29}" type="presParOf" srcId="{119A15EE-6E20-4074-9D9A-6190DC7AEA15}" destId="{DD30E401-98C7-4557-9C8C-85E4A168C85B}" srcOrd="2" destOrd="0" presId="urn:microsoft.com/office/officeart/2008/layout/HorizontalMultiLevelHierarchy"/>
    <dgm:cxn modelId="{E1DBAA1C-28E7-42A3-8483-ADB30B4D2356}" type="presParOf" srcId="{DD30E401-98C7-4557-9C8C-85E4A168C85B}" destId="{123999A8-B477-4783-908A-F733DAE984BC}" srcOrd="0" destOrd="0" presId="urn:microsoft.com/office/officeart/2008/layout/HorizontalMultiLevelHierarchy"/>
    <dgm:cxn modelId="{A31873C9-3444-4AB0-81FC-D3D03DBE6ECA}" type="presParOf" srcId="{119A15EE-6E20-4074-9D9A-6190DC7AEA15}" destId="{B514DAFF-9F8F-4F66-B802-460A4B27146B}" srcOrd="3" destOrd="0" presId="urn:microsoft.com/office/officeart/2008/layout/HorizontalMultiLevelHierarchy"/>
    <dgm:cxn modelId="{BB708BE2-C300-455F-A015-EEC3C537D2A8}" type="presParOf" srcId="{B514DAFF-9F8F-4F66-B802-460A4B27146B}" destId="{AA43EEA8-EBF7-4A78-A0ED-548FCDCE64C4}" srcOrd="0" destOrd="0" presId="urn:microsoft.com/office/officeart/2008/layout/HorizontalMultiLevelHierarchy"/>
    <dgm:cxn modelId="{8104BD3A-7D24-4BC5-89B0-951CF32C0FC5}" type="presParOf" srcId="{B514DAFF-9F8F-4F66-B802-460A4B27146B}" destId="{37DD9F35-0A0E-4CBE-A996-90778219D759}" srcOrd="1" destOrd="0" presId="urn:microsoft.com/office/officeart/2008/layout/HorizontalMultiLevelHierarchy"/>
    <dgm:cxn modelId="{107CD24E-C608-4F7E-8125-B2D909970B1B}" type="presParOf" srcId="{119A15EE-6E20-4074-9D9A-6190DC7AEA15}" destId="{0DDEC90D-9AD9-49AB-9CC3-BE3A6B50F5E8}" srcOrd="4" destOrd="0" presId="urn:microsoft.com/office/officeart/2008/layout/HorizontalMultiLevelHierarchy"/>
    <dgm:cxn modelId="{E603CAB3-3B91-4696-8038-5E9AF5854979}" type="presParOf" srcId="{0DDEC90D-9AD9-49AB-9CC3-BE3A6B50F5E8}" destId="{046C0D00-D594-4AB8-9BC4-91297E913573}" srcOrd="0" destOrd="0" presId="urn:microsoft.com/office/officeart/2008/layout/HorizontalMultiLevelHierarchy"/>
    <dgm:cxn modelId="{CDB1B125-2A3E-48E4-8054-EE7E16743037}" type="presParOf" srcId="{119A15EE-6E20-4074-9D9A-6190DC7AEA15}" destId="{A8A67312-C9CA-4CA5-9BA2-96986A4B26AF}" srcOrd="5" destOrd="0" presId="urn:microsoft.com/office/officeart/2008/layout/HorizontalMultiLevelHierarchy"/>
    <dgm:cxn modelId="{061EDCE5-C728-470E-9565-5B8FCFB26992}" type="presParOf" srcId="{A8A67312-C9CA-4CA5-9BA2-96986A4B26AF}" destId="{06168291-144D-45AB-862D-83B8B37FF3C1}" srcOrd="0" destOrd="0" presId="urn:microsoft.com/office/officeart/2008/layout/HorizontalMultiLevelHierarchy"/>
    <dgm:cxn modelId="{FB0840BC-2B47-44F4-82CF-59B6D6636696}" type="presParOf" srcId="{A8A67312-C9CA-4CA5-9BA2-96986A4B26AF}" destId="{55FABF38-2DF7-4FE9-AF28-E2E6A6FD792E}" srcOrd="1" destOrd="0" presId="urn:microsoft.com/office/officeart/2008/layout/HorizontalMultiLevelHierarchy"/>
    <dgm:cxn modelId="{41277631-9BED-4076-B500-19472B900359}" type="presParOf" srcId="{119A15EE-6E20-4074-9D9A-6190DC7AEA15}" destId="{1BFF7386-30B3-4B00-8FBE-17DCABD22BAD}" srcOrd="6" destOrd="0" presId="urn:microsoft.com/office/officeart/2008/layout/HorizontalMultiLevelHierarchy"/>
    <dgm:cxn modelId="{EFDB51A6-A44D-412D-B5BA-EAFAA1B7743C}" type="presParOf" srcId="{1BFF7386-30B3-4B00-8FBE-17DCABD22BAD}" destId="{4AD96D7C-FD77-4F0E-9B6C-63FE2334843F}" srcOrd="0" destOrd="0" presId="urn:microsoft.com/office/officeart/2008/layout/HorizontalMultiLevelHierarchy"/>
    <dgm:cxn modelId="{3A4BF9A4-B7D7-45DA-B3DC-18BA16A078DA}" type="presParOf" srcId="{119A15EE-6E20-4074-9D9A-6190DC7AEA15}" destId="{AFBBD279-2EC1-450A-BD67-C63B31AC2592}" srcOrd="7" destOrd="0" presId="urn:microsoft.com/office/officeart/2008/layout/HorizontalMultiLevelHierarchy"/>
    <dgm:cxn modelId="{AB23D01F-4597-4793-BC01-2606A63159DB}" type="presParOf" srcId="{AFBBD279-2EC1-450A-BD67-C63B31AC2592}" destId="{70321279-9450-48CA-9F69-E6EAEB73D48E}" srcOrd="0" destOrd="0" presId="urn:microsoft.com/office/officeart/2008/layout/HorizontalMultiLevelHierarchy"/>
    <dgm:cxn modelId="{01FAE446-05F4-4992-A33A-CB5FE22A3E07}" type="presParOf" srcId="{AFBBD279-2EC1-450A-BD67-C63B31AC2592}" destId="{46A1031B-3733-42E2-8E37-A2AD17AE556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F31E1E-7844-4CFD-97FA-21D0940F7B9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CF39A355-DB8A-4046-83F1-2E9FFB289E05}">
      <dgm:prSet phldrT="[Текст]"/>
      <dgm:spPr/>
      <dgm:t>
        <a:bodyPr/>
        <a:lstStyle/>
        <a:p>
          <a:r>
            <a:rPr lang="ru-RU" dirty="0"/>
            <a:t>Последствия</a:t>
          </a:r>
        </a:p>
      </dgm:t>
    </dgm:pt>
    <dgm:pt modelId="{B9C5C8F0-93A1-419A-9460-EAF39177F653}" type="parTrans" cxnId="{59E235DB-9830-4000-B434-4C26C0326243}">
      <dgm:prSet/>
      <dgm:spPr/>
      <dgm:t>
        <a:bodyPr/>
        <a:lstStyle/>
        <a:p>
          <a:endParaRPr lang="ru-RU"/>
        </a:p>
      </dgm:t>
    </dgm:pt>
    <dgm:pt modelId="{106AA621-56D2-472A-B09F-7B5DCD5100AE}" type="sibTrans" cxnId="{59E235DB-9830-4000-B434-4C26C0326243}">
      <dgm:prSet/>
      <dgm:spPr/>
      <dgm:t>
        <a:bodyPr/>
        <a:lstStyle/>
        <a:p>
          <a:endParaRPr lang="ru-RU"/>
        </a:p>
      </dgm:t>
    </dgm:pt>
    <dgm:pt modelId="{07088092-F35F-48B7-AB76-102AE1021CF8}">
      <dgm:prSet phldrT="[Текст]"/>
      <dgm:spPr/>
      <dgm:t>
        <a:bodyPr/>
        <a:lstStyle/>
        <a:p>
          <a:r>
            <a:rPr lang="ru-RU"/>
            <a:t>Террор против восставших</a:t>
          </a:r>
        </a:p>
      </dgm:t>
    </dgm:pt>
    <dgm:pt modelId="{AE0237EB-77CC-4B97-AC17-6EFD7B4759E9}" type="parTrans" cxnId="{291EE92F-AFCB-47AB-8470-ED4987919B8E}">
      <dgm:prSet/>
      <dgm:spPr/>
      <dgm:t>
        <a:bodyPr/>
        <a:lstStyle/>
        <a:p>
          <a:endParaRPr lang="ru-RU"/>
        </a:p>
      </dgm:t>
    </dgm:pt>
    <dgm:pt modelId="{4074FE7C-A251-4313-86F6-CF25ECE4BC58}" type="sibTrans" cxnId="{291EE92F-AFCB-47AB-8470-ED4987919B8E}">
      <dgm:prSet/>
      <dgm:spPr/>
      <dgm:t>
        <a:bodyPr/>
        <a:lstStyle/>
        <a:p>
          <a:endParaRPr lang="ru-RU"/>
        </a:p>
      </dgm:t>
    </dgm:pt>
    <dgm:pt modelId="{B07A9A6E-FDCE-4F74-95F3-EC184A0D24B6}">
      <dgm:prSet phldrT="[Текст]"/>
      <dgm:spPr/>
      <dgm:t>
        <a:bodyPr/>
        <a:lstStyle/>
        <a:p>
          <a:r>
            <a:rPr lang="ru-RU"/>
            <a:t>Привлечение на сторону царизма аристократии</a:t>
          </a:r>
        </a:p>
      </dgm:t>
    </dgm:pt>
    <dgm:pt modelId="{DC4B7947-4902-4417-A9BA-9FC28F64E563}" type="parTrans" cxnId="{D0E16A21-3169-403F-9E5F-25C37B27104D}">
      <dgm:prSet/>
      <dgm:spPr/>
      <dgm:t>
        <a:bodyPr/>
        <a:lstStyle/>
        <a:p>
          <a:endParaRPr lang="ru-RU"/>
        </a:p>
      </dgm:t>
    </dgm:pt>
    <dgm:pt modelId="{F15E2399-DAF5-4819-BE4C-179069E70E41}" type="sibTrans" cxnId="{D0E16A21-3169-403F-9E5F-25C37B27104D}">
      <dgm:prSet/>
      <dgm:spPr/>
      <dgm:t>
        <a:bodyPr/>
        <a:lstStyle/>
        <a:p>
          <a:endParaRPr lang="ru-RU"/>
        </a:p>
      </dgm:t>
    </dgm:pt>
    <dgm:pt modelId="{53FD62E7-2F91-4790-A248-9940338F79EF}">
      <dgm:prSet phldrT="[Текст]"/>
      <dgm:spPr/>
      <dgm:t>
        <a:bodyPr/>
        <a:lstStyle/>
        <a:p>
          <a:r>
            <a:rPr lang="ru-RU"/>
            <a:t>Массовое выселение</a:t>
          </a:r>
        </a:p>
      </dgm:t>
    </dgm:pt>
    <dgm:pt modelId="{4A4578CF-316C-49EB-86F0-8B782A5BCD06}" type="parTrans" cxnId="{35C1A526-E686-4FC9-B296-2163AB600E37}">
      <dgm:prSet/>
      <dgm:spPr/>
      <dgm:t>
        <a:bodyPr/>
        <a:lstStyle/>
        <a:p>
          <a:endParaRPr lang="ru-RU"/>
        </a:p>
      </dgm:t>
    </dgm:pt>
    <dgm:pt modelId="{2CD5DFB6-E992-4773-AAC7-4A68394BC01B}" type="sibTrans" cxnId="{35C1A526-E686-4FC9-B296-2163AB600E37}">
      <dgm:prSet/>
      <dgm:spPr/>
      <dgm:t>
        <a:bodyPr/>
        <a:lstStyle/>
        <a:p>
          <a:endParaRPr lang="ru-RU"/>
        </a:p>
      </dgm:t>
    </dgm:pt>
    <dgm:pt modelId="{9EA09D14-65EC-4BEE-8337-538B7EFEC715}">
      <dgm:prSet/>
      <dgm:spPr/>
      <dgm:t>
        <a:bodyPr/>
        <a:lstStyle/>
        <a:p>
          <a:r>
            <a:rPr lang="ru-RU"/>
            <a:t>Миграция в Китай</a:t>
          </a:r>
        </a:p>
      </dgm:t>
    </dgm:pt>
    <dgm:pt modelId="{24216BE1-0B71-44F8-8DEA-93556B33C226}" type="parTrans" cxnId="{0797C374-E2BA-4535-BA4A-F6D43C50232B}">
      <dgm:prSet/>
      <dgm:spPr/>
      <dgm:t>
        <a:bodyPr/>
        <a:lstStyle/>
        <a:p>
          <a:endParaRPr lang="ru-RU"/>
        </a:p>
      </dgm:t>
    </dgm:pt>
    <dgm:pt modelId="{1F786B70-FD79-4A46-8F68-0ECD1BEC5005}" type="sibTrans" cxnId="{0797C374-E2BA-4535-BA4A-F6D43C50232B}">
      <dgm:prSet/>
      <dgm:spPr/>
      <dgm:t>
        <a:bodyPr/>
        <a:lstStyle/>
        <a:p>
          <a:endParaRPr lang="ru-RU"/>
        </a:p>
      </dgm:t>
    </dgm:pt>
    <dgm:pt modelId="{A46E80BE-C987-4AFF-9C41-60B1A7E3C275}" type="pres">
      <dgm:prSet presAssocID="{FEF31E1E-7844-4CFD-97FA-21D0940F7B97}" presName="Name0" presStyleCnt="0">
        <dgm:presLayoutVars>
          <dgm:chPref val="1"/>
          <dgm:dir/>
          <dgm:animOne val="branch"/>
          <dgm:animLvl val="lvl"/>
          <dgm:resizeHandles val="exact"/>
        </dgm:presLayoutVars>
      </dgm:prSet>
      <dgm:spPr/>
      <dgm:t>
        <a:bodyPr/>
        <a:lstStyle/>
        <a:p>
          <a:endParaRPr lang="ru-RU"/>
        </a:p>
      </dgm:t>
    </dgm:pt>
    <dgm:pt modelId="{EE43AFFB-3AC5-4116-8449-E829ACDC42F3}" type="pres">
      <dgm:prSet presAssocID="{CF39A355-DB8A-4046-83F1-2E9FFB289E05}" presName="root1" presStyleCnt="0"/>
      <dgm:spPr/>
    </dgm:pt>
    <dgm:pt modelId="{00B3697E-EA2F-485F-AD97-4010085E56DA}" type="pres">
      <dgm:prSet presAssocID="{CF39A355-DB8A-4046-83F1-2E9FFB289E05}" presName="LevelOneTextNode" presStyleLbl="node0" presStyleIdx="0" presStyleCnt="1">
        <dgm:presLayoutVars>
          <dgm:chPref val="3"/>
        </dgm:presLayoutVars>
      </dgm:prSet>
      <dgm:spPr/>
      <dgm:t>
        <a:bodyPr/>
        <a:lstStyle/>
        <a:p>
          <a:endParaRPr lang="ru-RU"/>
        </a:p>
      </dgm:t>
    </dgm:pt>
    <dgm:pt modelId="{119A15EE-6E20-4074-9D9A-6190DC7AEA15}" type="pres">
      <dgm:prSet presAssocID="{CF39A355-DB8A-4046-83F1-2E9FFB289E05}" presName="level2hierChild" presStyleCnt="0"/>
      <dgm:spPr/>
    </dgm:pt>
    <dgm:pt modelId="{49967E6C-9468-43F6-8ED3-5FE6D7DC5D02}" type="pres">
      <dgm:prSet presAssocID="{AE0237EB-77CC-4B97-AC17-6EFD7B4759E9}" presName="conn2-1" presStyleLbl="parChTrans1D2" presStyleIdx="0" presStyleCnt="4"/>
      <dgm:spPr/>
      <dgm:t>
        <a:bodyPr/>
        <a:lstStyle/>
        <a:p>
          <a:endParaRPr lang="ru-RU"/>
        </a:p>
      </dgm:t>
    </dgm:pt>
    <dgm:pt modelId="{790897ED-3FFF-42A1-83E3-FD1E2DA18BAA}" type="pres">
      <dgm:prSet presAssocID="{AE0237EB-77CC-4B97-AC17-6EFD7B4759E9}" presName="connTx" presStyleLbl="parChTrans1D2" presStyleIdx="0" presStyleCnt="4"/>
      <dgm:spPr/>
      <dgm:t>
        <a:bodyPr/>
        <a:lstStyle/>
        <a:p>
          <a:endParaRPr lang="ru-RU"/>
        </a:p>
      </dgm:t>
    </dgm:pt>
    <dgm:pt modelId="{BEF478C6-A976-473A-A3C6-A040495A565F}" type="pres">
      <dgm:prSet presAssocID="{07088092-F35F-48B7-AB76-102AE1021CF8}" presName="root2" presStyleCnt="0"/>
      <dgm:spPr/>
    </dgm:pt>
    <dgm:pt modelId="{C4D1B009-0FC1-4FC7-8CA9-6B679DF27B5F}" type="pres">
      <dgm:prSet presAssocID="{07088092-F35F-48B7-AB76-102AE1021CF8}" presName="LevelTwoTextNode" presStyleLbl="node2" presStyleIdx="0" presStyleCnt="4">
        <dgm:presLayoutVars>
          <dgm:chPref val="3"/>
        </dgm:presLayoutVars>
      </dgm:prSet>
      <dgm:spPr/>
      <dgm:t>
        <a:bodyPr/>
        <a:lstStyle/>
        <a:p>
          <a:endParaRPr lang="ru-RU"/>
        </a:p>
      </dgm:t>
    </dgm:pt>
    <dgm:pt modelId="{4E68BF96-8419-4290-9A68-BA8AA4C4B678}" type="pres">
      <dgm:prSet presAssocID="{07088092-F35F-48B7-AB76-102AE1021CF8}" presName="level3hierChild" presStyleCnt="0"/>
      <dgm:spPr/>
    </dgm:pt>
    <dgm:pt modelId="{DD30E401-98C7-4557-9C8C-85E4A168C85B}" type="pres">
      <dgm:prSet presAssocID="{DC4B7947-4902-4417-A9BA-9FC28F64E563}" presName="conn2-1" presStyleLbl="parChTrans1D2" presStyleIdx="1" presStyleCnt="4"/>
      <dgm:spPr/>
      <dgm:t>
        <a:bodyPr/>
        <a:lstStyle/>
        <a:p>
          <a:endParaRPr lang="ru-RU"/>
        </a:p>
      </dgm:t>
    </dgm:pt>
    <dgm:pt modelId="{123999A8-B477-4783-908A-F733DAE984BC}" type="pres">
      <dgm:prSet presAssocID="{DC4B7947-4902-4417-A9BA-9FC28F64E563}" presName="connTx" presStyleLbl="parChTrans1D2" presStyleIdx="1" presStyleCnt="4"/>
      <dgm:spPr/>
      <dgm:t>
        <a:bodyPr/>
        <a:lstStyle/>
        <a:p>
          <a:endParaRPr lang="ru-RU"/>
        </a:p>
      </dgm:t>
    </dgm:pt>
    <dgm:pt modelId="{B514DAFF-9F8F-4F66-B802-460A4B27146B}" type="pres">
      <dgm:prSet presAssocID="{B07A9A6E-FDCE-4F74-95F3-EC184A0D24B6}" presName="root2" presStyleCnt="0"/>
      <dgm:spPr/>
    </dgm:pt>
    <dgm:pt modelId="{AA43EEA8-EBF7-4A78-A0ED-548FCDCE64C4}" type="pres">
      <dgm:prSet presAssocID="{B07A9A6E-FDCE-4F74-95F3-EC184A0D24B6}" presName="LevelTwoTextNode" presStyleLbl="node2" presStyleIdx="1" presStyleCnt="4">
        <dgm:presLayoutVars>
          <dgm:chPref val="3"/>
        </dgm:presLayoutVars>
      </dgm:prSet>
      <dgm:spPr/>
      <dgm:t>
        <a:bodyPr/>
        <a:lstStyle/>
        <a:p>
          <a:endParaRPr lang="ru-RU"/>
        </a:p>
      </dgm:t>
    </dgm:pt>
    <dgm:pt modelId="{37DD9F35-0A0E-4CBE-A996-90778219D759}" type="pres">
      <dgm:prSet presAssocID="{B07A9A6E-FDCE-4F74-95F3-EC184A0D24B6}" presName="level3hierChild" presStyleCnt="0"/>
      <dgm:spPr/>
    </dgm:pt>
    <dgm:pt modelId="{0DDEC90D-9AD9-49AB-9CC3-BE3A6B50F5E8}" type="pres">
      <dgm:prSet presAssocID="{4A4578CF-316C-49EB-86F0-8B782A5BCD06}" presName="conn2-1" presStyleLbl="parChTrans1D2" presStyleIdx="2" presStyleCnt="4"/>
      <dgm:spPr/>
      <dgm:t>
        <a:bodyPr/>
        <a:lstStyle/>
        <a:p>
          <a:endParaRPr lang="ru-RU"/>
        </a:p>
      </dgm:t>
    </dgm:pt>
    <dgm:pt modelId="{046C0D00-D594-4AB8-9BC4-91297E913573}" type="pres">
      <dgm:prSet presAssocID="{4A4578CF-316C-49EB-86F0-8B782A5BCD06}" presName="connTx" presStyleLbl="parChTrans1D2" presStyleIdx="2" presStyleCnt="4"/>
      <dgm:spPr/>
      <dgm:t>
        <a:bodyPr/>
        <a:lstStyle/>
        <a:p>
          <a:endParaRPr lang="ru-RU"/>
        </a:p>
      </dgm:t>
    </dgm:pt>
    <dgm:pt modelId="{A8A67312-C9CA-4CA5-9BA2-96986A4B26AF}" type="pres">
      <dgm:prSet presAssocID="{53FD62E7-2F91-4790-A248-9940338F79EF}" presName="root2" presStyleCnt="0"/>
      <dgm:spPr/>
    </dgm:pt>
    <dgm:pt modelId="{06168291-144D-45AB-862D-83B8B37FF3C1}" type="pres">
      <dgm:prSet presAssocID="{53FD62E7-2F91-4790-A248-9940338F79EF}" presName="LevelTwoTextNode" presStyleLbl="node2" presStyleIdx="2" presStyleCnt="4">
        <dgm:presLayoutVars>
          <dgm:chPref val="3"/>
        </dgm:presLayoutVars>
      </dgm:prSet>
      <dgm:spPr/>
      <dgm:t>
        <a:bodyPr/>
        <a:lstStyle/>
        <a:p>
          <a:endParaRPr lang="ru-RU"/>
        </a:p>
      </dgm:t>
    </dgm:pt>
    <dgm:pt modelId="{55FABF38-2DF7-4FE9-AF28-E2E6A6FD792E}" type="pres">
      <dgm:prSet presAssocID="{53FD62E7-2F91-4790-A248-9940338F79EF}" presName="level3hierChild" presStyleCnt="0"/>
      <dgm:spPr/>
    </dgm:pt>
    <dgm:pt modelId="{1BFF7386-30B3-4B00-8FBE-17DCABD22BAD}" type="pres">
      <dgm:prSet presAssocID="{24216BE1-0B71-44F8-8DEA-93556B33C226}" presName="conn2-1" presStyleLbl="parChTrans1D2" presStyleIdx="3" presStyleCnt="4"/>
      <dgm:spPr/>
      <dgm:t>
        <a:bodyPr/>
        <a:lstStyle/>
        <a:p>
          <a:endParaRPr lang="ru-RU"/>
        </a:p>
      </dgm:t>
    </dgm:pt>
    <dgm:pt modelId="{4AD96D7C-FD77-4F0E-9B6C-63FE2334843F}" type="pres">
      <dgm:prSet presAssocID="{24216BE1-0B71-44F8-8DEA-93556B33C226}" presName="connTx" presStyleLbl="parChTrans1D2" presStyleIdx="3" presStyleCnt="4"/>
      <dgm:spPr/>
      <dgm:t>
        <a:bodyPr/>
        <a:lstStyle/>
        <a:p>
          <a:endParaRPr lang="ru-RU"/>
        </a:p>
      </dgm:t>
    </dgm:pt>
    <dgm:pt modelId="{AFBBD279-2EC1-450A-BD67-C63B31AC2592}" type="pres">
      <dgm:prSet presAssocID="{9EA09D14-65EC-4BEE-8337-538B7EFEC715}" presName="root2" presStyleCnt="0"/>
      <dgm:spPr/>
    </dgm:pt>
    <dgm:pt modelId="{70321279-9450-48CA-9F69-E6EAEB73D48E}" type="pres">
      <dgm:prSet presAssocID="{9EA09D14-65EC-4BEE-8337-538B7EFEC715}" presName="LevelTwoTextNode" presStyleLbl="node2" presStyleIdx="3" presStyleCnt="4">
        <dgm:presLayoutVars>
          <dgm:chPref val="3"/>
        </dgm:presLayoutVars>
      </dgm:prSet>
      <dgm:spPr/>
      <dgm:t>
        <a:bodyPr/>
        <a:lstStyle/>
        <a:p>
          <a:endParaRPr lang="ru-RU"/>
        </a:p>
      </dgm:t>
    </dgm:pt>
    <dgm:pt modelId="{46A1031B-3733-42E2-8E37-A2AD17AE5562}" type="pres">
      <dgm:prSet presAssocID="{9EA09D14-65EC-4BEE-8337-538B7EFEC715}" presName="level3hierChild" presStyleCnt="0"/>
      <dgm:spPr/>
    </dgm:pt>
  </dgm:ptLst>
  <dgm:cxnLst>
    <dgm:cxn modelId="{9C885233-AB6E-4850-9F48-7107CA1D34C9}" type="presOf" srcId="{DC4B7947-4902-4417-A9BA-9FC28F64E563}" destId="{DD30E401-98C7-4557-9C8C-85E4A168C85B}" srcOrd="0" destOrd="0" presId="urn:microsoft.com/office/officeart/2008/layout/HorizontalMultiLevelHierarchy"/>
    <dgm:cxn modelId="{D0E16A21-3169-403F-9E5F-25C37B27104D}" srcId="{CF39A355-DB8A-4046-83F1-2E9FFB289E05}" destId="{B07A9A6E-FDCE-4F74-95F3-EC184A0D24B6}" srcOrd="1" destOrd="0" parTransId="{DC4B7947-4902-4417-A9BA-9FC28F64E563}" sibTransId="{F15E2399-DAF5-4819-BE4C-179069E70E41}"/>
    <dgm:cxn modelId="{59E235DB-9830-4000-B434-4C26C0326243}" srcId="{FEF31E1E-7844-4CFD-97FA-21D0940F7B97}" destId="{CF39A355-DB8A-4046-83F1-2E9FFB289E05}" srcOrd="0" destOrd="0" parTransId="{B9C5C8F0-93A1-419A-9460-EAF39177F653}" sibTransId="{106AA621-56D2-472A-B09F-7B5DCD5100AE}"/>
    <dgm:cxn modelId="{91473ADF-9FB8-4435-8605-4DB04DBCCE0D}" type="presOf" srcId="{24216BE1-0B71-44F8-8DEA-93556B33C226}" destId="{1BFF7386-30B3-4B00-8FBE-17DCABD22BAD}" srcOrd="0" destOrd="0" presId="urn:microsoft.com/office/officeart/2008/layout/HorizontalMultiLevelHierarchy"/>
    <dgm:cxn modelId="{F092A14B-1D5D-4840-842F-C179675DEF86}" type="presOf" srcId="{B07A9A6E-FDCE-4F74-95F3-EC184A0D24B6}" destId="{AA43EEA8-EBF7-4A78-A0ED-548FCDCE64C4}" srcOrd="0" destOrd="0" presId="urn:microsoft.com/office/officeart/2008/layout/HorizontalMultiLevelHierarchy"/>
    <dgm:cxn modelId="{6A7CEB8F-422F-4DAD-B5E3-4DCDFD5798DB}" type="presOf" srcId="{07088092-F35F-48B7-AB76-102AE1021CF8}" destId="{C4D1B009-0FC1-4FC7-8CA9-6B679DF27B5F}" srcOrd="0" destOrd="0" presId="urn:microsoft.com/office/officeart/2008/layout/HorizontalMultiLevelHierarchy"/>
    <dgm:cxn modelId="{487B6859-C8DD-4A61-922F-839CFE555B53}" type="presOf" srcId="{4A4578CF-316C-49EB-86F0-8B782A5BCD06}" destId="{046C0D00-D594-4AB8-9BC4-91297E913573}" srcOrd="1" destOrd="0" presId="urn:microsoft.com/office/officeart/2008/layout/HorizontalMultiLevelHierarchy"/>
    <dgm:cxn modelId="{35C1A526-E686-4FC9-B296-2163AB600E37}" srcId="{CF39A355-DB8A-4046-83F1-2E9FFB289E05}" destId="{53FD62E7-2F91-4790-A248-9940338F79EF}" srcOrd="2" destOrd="0" parTransId="{4A4578CF-316C-49EB-86F0-8B782A5BCD06}" sibTransId="{2CD5DFB6-E992-4773-AAC7-4A68394BC01B}"/>
    <dgm:cxn modelId="{FF3B8744-2E86-4B5D-8CE6-A26E5EDE90A5}" type="presOf" srcId="{AE0237EB-77CC-4B97-AC17-6EFD7B4759E9}" destId="{49967E6C-9468-43F6-8ED3-5FE6D7DC5D02}" srcOrd="0" destOrd="0" presId="urn:microsoft.com/office/officeart/2008/layout/HorizontalMultiLevelHierarchy"/>
    <dgm:cxn modelId="{122B4426-6DEC-4CF3-B892-3CFF0933C626}" type="presOf" srcId="{53FD62E7-2F91-4790-A248-9940338F79EF}" destId="{06168291-144D-45AB-862D-83B8B37FF3C1}" srcOrd="0" destOrd="0" presId="urn:microsoft.com/office/officeart/2008/layout/HorizontalMultiLevelHierarchy"/>
    <dgm:cxn modelId="{0797C374-E2BA-4535-BA4A-F6D43C50232B}" srcId="{CF39A355-DB8A-4046-83F1-2E9FFB289E05}" destId="{9EA09D14-65EC-4BEE-8337-538B7EFEC715}" srcOrd="3" destOrd="0" parTransId="{24216BE1-0B71-44F8-8DEA-93556B33C226}" sibTransId="{1F786B70-FD79-4A46-8F68-0ECD1BEC5005}"/>
    <dgm:cxn modelId="{291EE92F-AFCB-47AB-8470-ED4987919B8E}" srcId="{CF39A355-DB8A-4046-83F1-2E9FFB289E05}" destId="{07088092-F35F-48B7-AB76-102AE1021CF8}" srcOrd="0" destOrd="0" parTransId="{AE0237EB-77CC-4B97-AC17-6EFD7B4759E9}" sibTransId="{4074FE7C-A251-4313-86F6-CF25ECE4BC58}"/>
    <dgm:cxn modelId="{1AAB9461-E4D6-4A2B-86F5-8535AC8A12F0}" type="presOf" srcId="{DC4B7947-4902-4417-A9BA-9FC28F64E563}" destId="{123999A8-B477-4783-908A-F733DAE984BC}" srcOrd="1" destOrd="0" presId="urn:microsoft.com/office/officeart/2008/layout/HorizontalMultiLevelHierarchy"/>
    <dgm:cxn modelId="{6BF2C55A-42B5-447F-A966-FCD581210A04}" type="presOf" srcId="{24216BE1-0B71-44F8-8DEA-93556B33C226}" destId="{4AD96D7C-FD77-4F0E-9B6C-63FE2334843F}" srcOrd="1" destOrd="0" presId="urn:microsoft.com/office/officeart/2008/layout/HorizontalMultiLevelHierarchy"/>
    <dgm:cxn modelId="{7C5C667A-E1B7-4226-B15D-CD53159B6A2D}" type="presOf" srcId="{4A4578CF-316C-49EB-86F0-8B782A5BCD06}" destId="{0DDEC90D-9AD9-49AB-9CC3-BE3A6B50F5E8}" srcOrd="0" destOrd="0" presId="urn:microsoft.com/office/officeart/2008/layout/HorizontalMultiLevelHierarchy"/>
    <dgm:cxn modelId="{B00BBC02-21F1-4631-9500-82AD4DC2ECDA}" type="presOf" srcId="{AE0237EB-77CC-4B97-AC17-6EFD7B4759E9}" destId="{790897ED-3FFF-42A1-83E3-FD1E2DA18BAA}" srcOrd="1" destOrd="0" presId="urn:microsoft.com/office/officeart/2008/layout/HorizontalMultiLevelHierarchy"/>
    <dgm:cxn modelId="{680EFE6E-9ABA-4D05-8331-C2A2AB82500D}" type="presOf" srcId="{FEF31E1E-7844-4CFD-97FA-21D0940F7B97}" destId="{A46E80BE-C987-4AFF-9C41-60B1A7E3C275}" srcOrd="0" destOrd="0" presId="urn:microsoft.com/office/officeart/2008/layout/HorizontalMultiLevelHierarchy"/>
    <dgm:cxn modelId="{769329D4-7D28-4509-B19B-1ECDC10B85D6}" type="presOf" srcId="{9EA09D14-65EC-4BEE-8337-538B7EFEC715}" destId="{70321279-9450-48CA-9F69-E6EAEB73D48E}" srcOrd="0" destOrd="0" presId="urn:microsoft.com/office/officeart/2008/layout/HorizontalMultiLevelHierarchy"/>
    <dgm:cxn modelId="{A9D5D15F-CD06-40F2-8901-06D3D33D3827}" type="presOf" srcId="{CF39A355-DB8A-4046-83F1-2E9FFB289E05}" destId="{00B3697E-EA2F-485F-AD97-4010085E56DA}" srcOrd="0" destOrd="0" presId="urn:microsoft.com/office/officeart/2008/layout/HorizontalMultiLevelHierarchy"/>
    <dgm:cxn modelId="{9FE6AF5B-8747-4F02-B32F-702C96934174}" type="presParOf" srcId="{A46E80BE-C987-4AFF-9C41-60B1A7E3C275}" destId="{EE43AFFB-3AC5-4116-8449-E829ACDC42F3}" srcOrd="0" destOrd="0" presId="urn:microsoft.com/office/officeart/2008/layout/HorizontalMultiLevelHierarchy"/>
    <dgm:cxn modelId="{5335546A-01EE-4D63-B535-842BC639CD0B}" type="presParOf" srcId="{EE43AFFB-3AC5-4116-8449-E829ACDC42F3}" destId="{00B3697E-EA2F-485F-AD97-4010085E56DA}" srcOrd="0" destOrd="0" presId="urn:microsoft.com/office/officeart/2008/layout/HorizontalMultiLevelHierarchy"/>
    <dgm:cxn modelId="{B44730B8-BA8D-4870-BB73-938E33D7A937}" type="presParOf" srcId="{EE43AFFB-3AC5-4116-8449-E829ACDC42F3}" destId="{119A15EE-6E20-4074-9D9A-6190DC7AEA15}" srcOrd="1" destOrd="0" presId="urn:microsoft.com/office/officeart/2008/layout/HorizontalMultiLevelHierarchy"/>
    <dgm:cxn modelId="{C3C09AD0-7179-46AC-A12C-A5BAFD724D95}" type="presParOf" srcId="{119A15EE-6E20-4074-9D9A-6190DC7AEA15}" destId="{49967E6C-9468-43F6-8ED3-5FE6D7DC5D02}" srcOrd="0" destOrd="0" presId="urn:microsoft.com/office/officeart/2008/layout/HorizontalMultiLevelHierarchy"/>
    <dgm:cxn modelId="{DB45BA91-59A8-4F11-BC30-B6D17501ADF3}" type="presParOf" srcId="{49967E6C-9468-43F6-8ED3-5FE6D7DC5D02}" destId="{790897ED-3FFF-42A1-83E3-FD1E2DA18BAA}" srcOrd="0" destOrd="0" presId="urn:microsoft.com/office/officeart/2008/layout/HorizontalMultiLevelHierarchy"/>
    <dgm:cxn modelId="{56176E05-3996-4FA3-BA8B-AE2B7DC7A099}" type="presParOf" srcId="{119A15EE-6E20-4074-9D9A-6190DC7AEA15}" destId="{BEF478C6-A976-473A-A3C6-A040495A565F}" srcOrd="1" destOrd="0" presId="urn:microsoft.com/office/officeart/2008/layout/HorizontalMultiLevelHierarchy"/>
    <dgm:cxn modelId="{B7629CEE-A131-4982-B381-663295EC4AA5}" type="presParOf" srcId="{BEF478C6-A976-473A-A3C6-A040495A565F}" destId="{C4D1B009-0FC1-4FC7-8CA9-6B679DF27B5F}" srcOrd="0" destOrd="0" presId="urn:microsoft.com/office/officeart/2008/layout/HorizontalMultiLevelHierarchy"/>
    <dgm:cxn modelId="{EA558BA7-3D55-44D7-BB4B-355A4738BFB7}" type="presParOf" srcId="{BEF478C6-A976-473A-A3C6-A040495A565F}" destId="{4E68BF96-8419-4290-9A68-BA8AA4C4B678}" srcOrd="1" destOrd="0" presId="urn:microsoft.com/office/officeart/2008/layout/HorizontalMultiLevelHierarchy"/>
    <dgm:cxn modelId="{38B97986-0BCE-44DD-B5DF-B3A9F31892D8}" type="presParOf" srcId="{119A15EE-6E20-4074-9D9A-6190DC7AEA15}" destId="{DD30E401-98C7-4557-9C8C-85E4A168C85B}" srcOrd="2" destOrd="0" presId="urn:microsoft.com/office/officeart/2008/layout/HorizontalMultiLevelHierarchy"/>
    <dgm:cxn modelId="{9F79A347-EF4C-49C3-BEFB-2B8270DA664C}" type="presParOf" srcId="{DD30E401-98C7-4557-9C8C-85E4A168C85B}" destId="{123999A8-B477-4783-908A-F733DAE984BC}" srcOrd="0" destOrd="0" presId="urn:microsoft.com/office/officeart/2008/layout/HorizontalMultiLevelHierarchy"/>
    <dgm:cxn modelId="{8812B07E-FC03-4676-B956-55CF747E94F8}" type="presParOf" srcId="{119A15EE-6E20-4074-9D9A-6190DC7AEA15}" destId="{B514DAFF-9F8F-4F66-B802-460A4B27146B}" srcOrd="3" destOrd="0" presId="urn:microsoft.com/office/officeart/2008/layout/HorizontalMultiLevelHierarchy"/>
    <dgm:cxn modelId="{1B845F1F-621D-4726-8DB5-03B609C7452E}" type="presParOf" srcId="{B514DAFF-9F8F-4F66-B802-460A4B27146B}" destId="{AA43EEA8-EBF7-4A78-A0ED-548FCDCE64C4}" srcOrd="0" destOrd="0" presId="urn:microsoft.com/office/officeart/2008/layout/HorizontalMultiLevelHierarchy"/>
    <dgm:cxn modelId="{9981ACA5-05BD-4EC6-9AA7-165FBB77EA6A}" type="presParOf" srcId="{B514DAFF-9F8F-4F66-B802-460A4B27146B}" destId="{37DD9F35-0A0E-4CBE-A996-90778219D759}" srcOrd="1" destOrd="0" presId="urn:microsoft.com/office/officeart/2008/layout/HorizontalMultiLevelHierarchy"/>
    <dgm:cxn modelId="{E8A8B0A9-1688-49EE-89D4-CEF314491EF8}" type="presParOf" srcId="{119A15EE-6E20-4074-9D9A-6190DC7AEA15}" destId="{0DDEC90D-9AD9-49AB-9CC3-BE3A6B50F5E8}" srcOrd="4" destOrd="0" presId="urn:microsoft.com/office/officeart/2008/layout/HorizontalMultiLevelHierarchy"/>
    <dgm:cxn modelId="{E386EEC4-CAB7-4425-9886-82971A577377}" type="presParOf" srcId="{0DDEC90D-9AD9-49AB-9CC3-BE3A6B50F5E8}" destId="{046C0D00-D594-4AB8-9BC4-91297E913573}" srcOrd="0" destOrd="0" presId="urn:microsoft.com/office/officeart/2008/layout/HorizontalMultiLevelHierarchy"/>
    <dgm:cxn modelId="{50390EBD-C57E-4477-87E0-D197B859E7BB}" type="presParOf" srcId="{119A15EE-6E20-4074-9D9A-6190DC7AEA15}" destId="{A8A67312-C9CA-4CA5-9BA2-96986A4B26AF}" srcOrd="5" destOrd="0" presId="urn:microsoft.com/office/officeart/2008/layout/HorizontalMultiLevelHierarchy"/>
    <dgm:cxn modelId="{22346A92-FEBE-4B74-893D-7DA1A8C75EBB}" type="presParOf" srcId="{A8A67312-C9CA-4CA5-9BA2-96986A4B26AF}" destId="{06168291-144D-45AB-862D-83B8B37FF3C1}" srcOrd="0" destOrd="0" presId="urn:microsoft.com/office/officeart/2008/layout/HorizontalMultiLevelHierarchy"/>
    <dgm:cxn modelId="{7930A123-0058-4D34-879F-F8A321B1BD45}" type="presParOf" srcId="{A8A67312-C9CA-4CA5-9BA2-96986A4B26AF}" destId="{55FABF38-2DF7-4FE9-AF28-E2E6A6FD792E}" srcOrd="1" destOrd="0" presId="urn:microsoft.com/office/officeart/2008/layout/HorizontalMultiLevelHierarchy"/>
    <dgm:cxn modelId="{1738EA38-6FF8-4F13-9F28-9118A44517E9}" type="presParOf" srcId="{119A15EE-6E20-4074-9D9A-6190DC7AEA15}" destId="{1BFF7386-30B3-4B00-8FBE-17DCABD22BAD}" srcOrd="6" destOrd="0" presId="urn:microsoft.com/office/officeart/2008/layout/HorizontalMultiLevelHierarchy"/>
    <dgm:cxn modelId="{10A9367A-984F-48A9-B80F-0ED7E65B8818}" type="presParOf" srcId="{1BFF7386-30B3-4B00-8FBE-17DCABD22BAD}" destId="{4AD96D7C-FD77-4F0E-9B6C-63FE2334843F}" srcOrd="0" destOrd="0" presId="urn:microsoft.com/office/officeart/2008/layout/HorizontalMultiLevelHierarchy"/>
    <dgm:cxn modelId="{6515552A-D5F6-4124-AB5B-7B1C17EE3AB0}" type="presParOf" srcId="{119A15EE-6E20-4074-9D9A-6190DC7AEA15}" destId="{AFBBD279-2EC1-450A-BD67-C63B31AC2592}" srcOrd="7" destOrd="0" presId="urn:microsoft.com/office/officeart/2008/layout/HorizontalMultiLevelHierarchy"/>
    <dgm:cxn modelId="{B950867B-5054-43D6-BF50-1A31F4318D4A}" type="presParOf" srcId="{AFBBD279-2EC1-450A-BD67-C63B31AC2592}" destId="{70321279-9450-48CA-9F69-E6EAEB73D48E}" srcOrd="0" destOrd="0" presId="urn:microsoft.com/office/officeart/2008/layout/HorizontalMultiLevelHierarchy"/>
    <dgm:cxn modelId="{68890B6C-4794-4002-A975-951ED5538014}" type="presParOf" srcId="{AFBBD279-2EC1-450A-BD67-C63B31AC2592}" destId="{46A1031B-3733-42E2-8E37-A2AD17AE556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F7386-30B3-4B00-8FBE-17DCABD22BAD}">
      <dsp:nvSpPr>
        <dsp:cNvPr id="0" name=""/>
        <dsp:cNvSpPr/>
      </dsp:nvSpPr>
      <dsp:spPr>
        <a:xfrm>
          <a:off x="2748345" y="1914668"/>
          <a:ext cx="477288" cy="1364201"/>
        </a:xfrm>
        <a:custGeom>
          <a:avLst/>
          <a:gdLst/>
          <a:ahLst/>
          <a:cxnLst/>
          <a:rect l="0" t="0" r="0" b="0"/>
          <a:pathLst>
            <a:path>
              <a:moveTo>
                <a:pt x="0" y="0"/>
              </a:moveTo>
              <a:lnTo>
                <a:pt x="208352" y="0"/>
              </a:lnTo>
              <a:lnTo>
                <a:pt x="208352" y="1191041"/>
              </a:lnTo>
              <a:lnTo>
                <a:pt x="416705" y="1191041"/>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ysClr val="windowText" lastClr="000000">
                <a:hueOff val="0"/>
                <a:satOff val="0"/>
                <a:lumOff val="0"/>
                <a:alphaOff val="0"/>
              </a:sysClr>
            </a:solidFill>
            <a:latin typeface="Calibri"/>
            <a:ea typeface="+mn-ea"/>
            <a:cs typeface="+mn-cs"/>
          </a:endParaRPr>
        </a:p>
      </dsp:txBody>
      <dsp:txXfrm>
        <a:off x="2950857" y="2560637"/>
        <a:ext cx="72264" cy="72264"/>
      </dsp:txXfrm>
    </dsp:sp>
    <dsp:sp modelId="{0DDEC90D-9AD9-49AB-9CC3-BE3A6B50F5E8}">
      <dsp:nvSpPr>
        <dsp:cNvPr id="0" name=""/>
        <dsp:cNvSpPr/>
      </dsp:nvSpPr>
      <dsp:spPr>
        <a:xfrm>
          <a:off x="2748345" y="1914668"/>
          <a:ext cx="477288" cy="454733"/>
        </a:xfrm>
        <a:custGeom>
          <a:avLst/>
          <a:gdLst/>
          <a:ahLst/>
          <a:cxnLst/>
          <a:rect l="0" t="0" r="0" b="0"/>
          <a:pathLst>
            <a:path>
              <a:moveTo>
                <a:pt x="0" y="0"/>
              </a:moveTo>
              <a:lnTo>
                <a:pt x="208352" y="0"/>
              </a:lnTo>
              <a:lnTo>
                <a:pt x="208352" y="397013"/>
              </a:lnTo>
              <a:lnTo>
                <a:pt x="416705" y="397013"/>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ysClr val="windowText" lastClr="000000">
                <a:hueOff val="0"/>
                <a:satOff val="0"/>
                <a:lumOff val="0"/>
                <a:alphaOff val="0"/>
              </a:sysClr>
            </a:solidFill>
            <a:latin typeface="Calibri"/>
            <a:ea typeface="+mn-ea"/>
            <a:cs typeface="+mn-cs"/>
          </a:endParaRPr>
        </a:p>
      </dsp:txBody>
      <dsp:txXfrm>
        <a:off x="2970508" y="2125554"/>
        <a:ext cx="32961" cy="32961"/>
      </dsp:txXfrm>
    </dsp:sp>
    <dsp:sp modelId="{DD30E401-98C7-4557-9C8C-85E4A168C85B}">
      <dsp:nvSpPr>
        <dsp:cNvPr id="0" name=""/>
        <dsp:cNvSpPr/>
      </dsp:nvSpPr>
      <dsp:spPr>
        <a:xfrm>
          <a:off x="2748345" y="1459934"/>
          <a:ext cx="477288" cy="454733"/>
        </a:xfrm>
        <a:custGeom>
          <a:avLst/>
          <a:gdLst/>
          <a:ahLst/>
          <a:cxnLst/>
          <a:rect l="0" t="0" r="0" b="0"/>
          <a:pathLst>
            <a:path>
              <a:moveTo>
                <a:pt x="0" y="397013"/>
              </a:moveTo>
              <a:lnTo>
                <a:pt x="208352" y="397013"/>
              </a:lnTo>
              <a:lnTo>
                <a:pt x="208352" y="0"/>
              </a:lnTo>
              <a:lnTo>
                <a:pt x="416705"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ysClr val="windowText" lastClr="000000">
                <a:hueOff val="0"/>
                <a:satOff val="0"/>
                <a:lumOff val="0"/>
                <a:alphaOff val="0"/>
              </a:sysClr>
            </a:solidFill>
            <a:latin typeface="Calibri"/>
            <a:ea typeface="+mn-ea"/>
            <a:cs typeface="+mn-cs"/>
          </a:endParaRPr>
        </a:p>
      </dsp:txBody>
      <dsp:txXfrm>
        <a:off x="2970508" y="1670820"/>
        <a:ext cx="32961" cy="32961"/>
      </dsp:txXfrm>
    </dsp:sp>
    <dsp:sp modelId="{49967E6C-9468-43F6-8ED3-5FE6D7DC5D02}">
      <dsp:nvSpPr>
        <dsp:cNvPr id="0" name=""/>
        <dsp:cNvSpPr/>
      </dsp:nvSpPr>
      <dsp:spPr>
        <a:xfrm>
          <a:off x="2748345" y="550467"/>
          <a:ext cx="477288" cy="1364201"/>
        </a:xfrm>
        <a:custGeom>
          <a:avLst/>
          <a:gdLst/>
          <a:ahLst/>
          <a:cxnLst/>
          <a:rect l="0" t="0" r="0" b="0"/>
          <a:pathLst>
            <a:path>
              <a:moveTo>
                <a:pt x="0" y="1191041"/>
              </a:moveTo>
              <a:lnTo>
                <a:pt x="208352" y="1191041"/>
              </a:lnTo>
              <a:lnTo>
                <a:pt x="208352" y="0"/>
              </a:lnTo>
              <a:lnTo>
                <a:pt x="416705"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ysClr val="windowText" lastClr="000000">
                <a:hueOff val="0"/>
                <a:satOff val="0"/>
                <a:lumOff val="0"/>
                <a:alphaOff val="0"/>
              </a:sysClr>
            </a:solidFill>
            <a:latin typeface="Calibri"/>
            <a:ea typeface="+mn-ea"/>
            <a:cs typeface="+mn-cs"/>
          </a:endParaRPr>
        </a:p>
      </dsp:txBody>
      <dsp:txXfrm>
        <a:off x="2950857" y="1196435"/>
        <a:ext cx="72264" cy="72264"/>
      </dsp:txXfrm>
    </dsp:sp>
    <dsp:sp modelId="{00B3697E-EA2F-485F-AD97-4010085E56DA}">
      <dsp:nvSpPr>
        <dsp:cNvPr id="0" name=""/>
        <dsp:cNvSpPr/>
      </dsp:nvSpPr>
      <dsp:spPr>
        <a:xfrm rot="16200000">
          <a:off x="469889" y="1550881"/>
          <a:ext cx="3829337" cy="727574"/>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ru-RU" sz="4700" kern="1200">
              <a:solidFill>
                <a:sysClr val="window" lastClr="FFFFFF"/>
              </a:solidFill>
              <a:latin typeface="Calibri"/>
              <a:ea typeface="+mn-ea"/>
              <a:cs typeface="+mn-cs"/>
            </a:rPr>
            <a:t>Последствия</a:t>
          </a:r>
        </a:p>
      </dsp:txBody>
      <dsp:txXfrm>
        <a:off x="469889" y="1550881"/>
        <a:ext cx="3829337" cy="727574"/>
      </dsp:txXfrm>
    </dsp:sp>
    <dsp:sp modelId="{C4D1B009-0FC1-4FC7-8CA9-6B679DF27B5F}">
      <dsp:nvSpPr>
        <dsp:cNvPr id="0" name=""/>
        <dsp:cNvSpPr/>
      </dsp:nvSpPr>
      <dsp:spPr>
        <a:xfrm>
          <a:off x="3225633" y="186680"/>
          <a:ext cx="2386442" cy="727574"/>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n-US" sz="4700" kern="1200">
              <a:solidFill>
                <a:sysClr val="window" lastClr="FFFFFF"/>
              </a:solidFill>
              <a:latin typeface="Calibri"/>
              <a:ea typeface="+mn-ea"/>
              <a:cs typeface="+mn-cs"/>
            </a:rPr>
            <a:t>?</a:t>
          </a:r>
          <a:endParaRPr lang="ru-RU" sz="4700" kern="1200">
            <a:solidFill>
              <a:sysClr val="window" lastClr="FFFFFF"/>
            </a:solidFill>
            <a:latin typeface="Calibri"/>
            <a:ea typeface="+mn-ea"/>
            <a:cs typeface="+mn-cs"/>
          </a:endParaRPr>
        </a:p>
      </dsp:txBody>
      <dsp:txXfrm>
        <a:off x="3225633" y="186680"/>
        <a:ext cx="2386442" cy="727574"/>
      </dsp:txXfrm>
    </dsp:sp>
    <dsp:sp modelId="{AA43EEA8-EBF7-4A78-A0ED-548FCDCE64C4}">
      <dsp:nvSpPr>
        <dsp:cNvPr id="0" name=""/>
        <dsp:cNvSpPr/>
      </dsp:nvSpPr>
      <dsp:spPr>
        <a:xfrm>
          <a:off x="3225633" y="1096147"/>
          <a:ext cx="2386442" cy="727574"/>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n-US" sz="4700" kern="1200">
              <a:solidFill>
                <a:sysClr val="window" lastClr="FFFFFF"/>
              </a:solidFill>
              <a:latin typeface="Calibri"/>
              <a:ea typeface="+mn-ea"/>
              <a:cs typeface="+mn-cs"/>
            </a:rPr>
            <a:t>?</a:t>
          </a:r>
          <a:endParaRPr lang="ru-RU" sz="4700" kern="1200">
            <a:solidFill>
              <a:sysClr val="window" lastClr="FFFFFF"/>
            </a:solidFill>
            <a:latin typeface="Calibri"/>
            <a:ea typeface="+mn-ea"/>
            <a:cs typeface="+mn-cs"/>
          </a:endParaRPr>
        </a:p>
      </dsp:txBody>
      <dsp:txXfrm>
        <a:off x="3225633" y="1096147"/>
        <a:ext cx="2386442" cy="727574"/>
      </dsp:txXfrm>
    </dsp:sp>
    <dsp:sp modelId="{06168291-144D-45AB-862D-83B8B37FF3C1}">
      <dsp:nvSpPr>
        <dsp:cNvPr id="0" name=""/>
        <dsp:cNvSpPr/>
      </dsp:nvSpPr>
      <dsp:spPr>
        <a:xfrm>
          <a:off x="3225633" y="2005615"/>
          <a:ext cx="2386442" cy="727574"/>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n-US" sz="4700" kern="1200">
              <a:solidFill>
                <a:sysClr val="window" lastClr="FFFFFF"/>
              </a:solidFill>
              <a:latin typeface="Calibri"/>
              <a:ea typeface="+mn-ea"/>
              <a:cs typeface="+mn-cs"/>
            </a:rPr>
            <a:t>?</a:t>
          </a:r>
          <a:endParaRPr lang="ru-RU" sz="4700" kern="1200">
            <a:solidFill>
              <a:sysClr val="window" lastClr="FFFFFF"/>
            </a:solidFill>
            <a:latin typeface="Calibri"/>
            <a:ea typeface="+mn-ea"/>
            <a:cs typeface="+mn-cs"/>
          </a:endParaRPr>
        </a:p>
      </dsp:txBody>
      <dsp:txXfrm>
        <a:off x="3225633" y="2005615"/>
        <a:ext cx="2386442" cy="727574"/>
      </dsp:txXfrm>
    </dsp:sp>
    <dsp:sp modelId="{70321279-9450-48CA-9F69-E6EAEB73D48E}">
      <dsp:nvSpPr>
        <dsp:cNvPr id="0" name=""/>
        <dsp:cNvSpPr/>
      </dsp:nvSpPr>
      <dsp:spPr>
        <a:xfrm>
          <a:off x="3225633" y="2915082"/>
          <a:ext cx="2386442" cy="727574"/>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n-US" sz="4700" kern="1200">
              <a:solidFill>
                <a:sysClr val="window" lastClr="FFFFFF"/>
              </a:solidFill>
              <a:latin typeface="Calibri"/>
              <a:ea typeface="+mn-ea"/>
              <a:cs typeface="+mn-cs"/>
            </a:rPr>
            <a:t>?</a:t>
          </a:r>
          <a:endParaRPr lang="ru-RU" sz="4700" kern="1200">
            <a:solidFill>
              <a:sysClr val="window" lastClr="FFFFFF"/>
            </a:solidFill>
            <a:latin typeface="Calibri"/>
            <a:ea typeface="+mn-ea"/>
            <a:cs typeface="+mn-cs"/>
          </a:endParaRPr>
        </a:p>
      </dsp:txBody>
      <dsp:txXfrm>
        <a:off x="3225633" y="2915082"/>
        <a:ext cx="2386442" cy="727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F7386-30B3-4B00-8FBE-17DCABD22BAD}">
      <dsp:nvSpPr>
        <dsp:cNvPr id="0" name=""/>
        <dsp:cNvSpPr/>
      </dsp:nvSpPr>
      <dsp:spPr>
        <a:xfrm>
          <a:off x="3008811" y="1641375"/>
          <a:ext cx="409162" cy="1169480"/>
        </a:xfrm>
        <a:custGeom>
          <a:avLst/>
          <a:gdLst/>
          <a:ahLst/>
          <a:cxnLst/>
          <a:rect l="0" t="0" r="0" b="0"/>
          <a:pathLst>
            <a:path>
              <a:moveTo>
                <a:pt x="0" y="0"/>
              </a:moveTo>
              <a:lnTo>
                <a:pt x="204581" y="0"/>
              </a:lnTo>
              <a:lnTo>
                <a:pt x="204581" y="1169480"/>
              </a:lnTo>
              <a:lnTo>
                <a:pt x="409162" y="11694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182417" y="2195140"/>
        <a:ext cx="61949" cy="61949"/>
      </dsp:txXfrm>
    </dsp:sp>
    <dsp:sp modelId="{0DDEC90D-9AD9-49AB-9CC3-BE3A6B50F5E8}">
      <dsp:nvSpPr>
        <dsp:cNvPr id="0" name=""/>
        <dsp:cNvSpPr/>
      </dsp:nvSpPr>
      <dsp:spPr>
        <a:xfrm>
          <a:off x="3008811" y="1641375"/>
          <a:ext cx="409162" cy="389826"/>
        </a:xfrm>
        <a:custGeom>
          <a:avLst/>
          <a:gdLst/>
          <a:ahLst/>
          <a:cxnLst/>
          <a:rect l="0" t="0" r="0" b="0"/>
          <a:pathLst>
            <a:path>
              <a:moveTo>
                <a:pt x="0" y="0"/>
              </a:moveTo>
              <a:lnTo>
                <a:pt x="204581" y="0"/>
              </a:lnTo>
              <a:lnTo>
                <a:pt x="204581" y="389826"/>
              </a:lnTo>
              <a:lnTo>
                <a:pt x="409162" y="389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199263" y="1822160"/>
        <a:ext cx="28256" cy="28256"/>
      </dsp:txXfrm>
    </dsp:sp>
    <dsp:sp modelId="{DD30E401-98C7-4557-9C8C-85E4A168C85B}">
      <dsp:nvSpPr>
        <dsp:cNvPr id="0" name=""/>
        <dsp:cNvSpPr/>
      </dsp:nvSpPr>
      <dsp:spPr>
        <a:xfrm>
          <a:off x="3008811" y="1251548"/>
          <a:ext cx="409162" cy="389826"/>
        </a:xfrm>
        <a:custGeom>
          <a:avLst/>
          <a:gdLst/>
          <a:ahLst/>
          <a:cxnLst/>
          <a:rect l="0" t="0" r="0" b="0"/>
          <a:pathLst>
            <a:path>
              <a:moveTo>
                <a:pt x="0" y="389826"/>
              </a:moveTo>
              <a:lnTo>
                <a:pt x="204581" y="389826"/>
              </a:lnTo>
              <a:lnTo>
                <a:pt x="204581" y="0"/>
              </a:lnTo>
              <a:lnTo>
                <a:pt x="40916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199263" y="1432333"/>
        <a:ext cx="28256" cy="28256"/>
      </dsp:txXfrm>
    </dsp:sp>
    <dsp:sp modelId="{49967E6C-9468-43F6-8ED3-5FE6D7DC5D02}">
      <dsp:nvSpPr>
        <dsp:cNvPr id="0" name=""/>
        <dsp:cNvSpPr/>
      </dsp:nvSpPr>
      <dsp:spPr>
        <a:xfrm>
          <a:off x="3008811" y="471895"/>
          <a:ext cx="409162" cy="1169480"/>
        </a:xfrm>
        <a:custGeom>
          <a:avLst/>
          <a:gdLst/>
          <a:ahLst/>
          <a:cxnLst/>
          <a:rect l="0" t="0" r="0" b="0"/>
          <a:pathLst>
            <a:path>
              <a:moveTo>
                <a:pt x="0" y="1169480"/>
              </a:moveTo>
              <a:lnTo>
                <a:pt x="204581" y="1169480"/>
              </a:lnTo>
              <a:lnTo>
                <a:pt x="204581" y="0"/>
              </a:lnTo>
              <a:lnTo>
                <a:pt x="40916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182417" y="1025660"/>
        <a:ext cx="61949" cy="61949"/>
      </dsp:txXfrm>
    </dsp:sp>
    <dsp:sp modelId="{00B3697E-EA2F-485F-AD97-4010085E56DA}">
      <dsp:nvSpPr>
        <dsp:cNvPr id="0" name=""/>
        <dsp:cNvSpPr/>
      </dsp:nvSpPr>
      <dsp:spPr>
        <a:xfrm rot="16200000">
          <a:off x="1055574" y="1329514"/>
          <a:ext cx="3282751" cy="6237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ru-RU" sz="4000" kern="1200" dirty="0"/>
            <a:t>Последствия</a:t>
          </a:r>
        </a:p>
      </dsp:txBody>
      <dsp:txXfrm>
        <a:off x="1055574" y="1329514"/>
        <a:ext cx="3282751" cy="623722"/>
      </dsp:txXfrm>
    </dsp:sp>
    <dsp:sp modelId="{C4D1B009-0FC1-4FC7-8CA9-6B679DF27B5F}">
      <dsp:nvSpPr>
        <dsp:cNvPr id="0" name=""/>
        <dsp:cNvSpPr/>
      </dsp:nvSpPr>
      <dsp:spPr>
        <a:xfrm>
          <a:off x="3417973" y="160034"/>
          <a:ext cx="2045810" cy="6237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kern="1200"/>
            <a:t>Террор против восставших</a:t>
          </a:r>
        </a:p>
      </dsp:txBody>
      <dsp:txXfrm>
        <a:off x="3417973" y="160034"/>
        <a:ext cx="2045810" cy="623722"/>
      </dsp:txXfrm>
    </dsp:sp>
    <dsp:sp modelId="{AA43EEA8-EBF7-4A78-A0ED-548FCDCE64C4}">
      <dsp:nvSpPr>
        <dsp:cNvPr id="0" name=""/>
        <dsp:cNvSpPr/>
      </dsp:nvSpPr>
      <dsp:spPr>
        <a:xfrm>
          <a:off x="3417973" y="939687"/>
          <a:ext cx="2045810" cy="6237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kern="1200"/>
            <a:t>Привлечение на сторону царизма аристократии</a:t>
          </a:r>
        </a:p>
      </dsp:txBody>
      <dsp:txXfrm>
        <a:off x="3417973" y="939687"/>
        <a:ext cx="2045810" cy="623722"/>
      </dsp:txXfrm>
    </dsp:sp>
    <dsp:sp modelId="{06168291-144D-45AB-862D-83B8B37FF3C1}">
      <dsp:nvSpPr>
        <dsp:cNvPr id="0" name=""/>
        <dsp:cNvSpPr/>
      </dsp:nvSpPr>
      <dsp:spPr>
        <a:xfrm>
          <a:off x="3417973" y="1719340"/>
          <a:ext cx="2045810" cy="6237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kern="1200"/>
            <a:t>Массовое выселение</a:t>
          </a:r>
        </a:p>
      </dsp:txBody>
      <dsp:txXfrm>
        <a:off x="3417973" y="1719340"/>
        <a:ext cx="2045810" cy="623722"/>
      </dsp:txXfrm>
    </dsp:sp>
    <dsp:sp modelId="{70321279-9450-48CA-9F69-E6EAEB73D48E}">
      <dsp:nvSpPr>
        <dsp:cNvPr id="0" name=""/>
        <dsp:cNvSpPr/>
      </dsp:nvSpPr>
      <dsp:spPr>
        <a:xfrm>
          <a:off x="3417973" y="2498994"/>
          <a:ext cx="2045810" cy="6237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kern="1200"/>
            <a:t>Миграция в Китай</a:t>
          </a:r>
        </a:p>
      </dsp:txBody>
      <dsp:txXfrm>
        <a:off x="3417973" y="2498994"/>
        <a:ext cx="2045810" cy="62372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5E8C2ED-F8B2-4A5B-86C9-90E1D520E117}" type="datetimeFigureOut">
              <a:rPr lang="ru-RU" smtClean="0"/>
              <a:t>21.02.2017</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32A5EDC-9066-417A-BCA7-51EDBD2EB167}" type="slidenum">
              <a:rPr lang="ru-RU" smtClean="0"/>
              <a:t>‹#›</a:t>
            </a:fld>
            <a:endParaRPr lang="ru-RU"/>
          </a:p>
        </p:txBody>
      </p:sp>
    </p:spTree>
    <p:extLst>
      <p:ext uri="{BB962C8B-B14F-4D97-AF65-F5344CB8AC3E}">
        <p14:creationId xmlns:p14="http://schemas.microsoft.com/office/powerpoint/2010/main" val="3000248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02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AE1C122-73DB-4E07-BBF2-847461F190DD}" type="slidenum">
              <a:rPr lang="ru-RU" altLang="ru-RU" smtClean="0"/>
              <a:pPr/>
              <a:t>5</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21.02.2017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21.02.2017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21.02.2017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21.02.2017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21.02.2017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6863" y="311150"/>
            <a:ext cx="8674100" cy="1077218"/>
          </a:xfrm>
          <a:prstGeom prst="rect">
            <a:avLst/>
          </a:prstGeom>
          <a:solidFill>
            <a:schemeClr val="accent1">
              <a:lumMod val="20000"/>
              <a:lumOff val="80000"/>
            </a:schemeClr>
          </a:solidFill>
          <a:ln>
            <a:solidFill>
              <a:schemeClr val="accent1">
                <a:lumMod val="50000"/>
              </a:schemeClr>
            </a:solidFill>
          </a:ln>
        </p:spPr>
        <p:txBody>
          <a:bodyPr>
            <a:spAutoFit/>
          </a:bodyPr>
          <a:lstStyle/>
          <a:p>
            <a:pPr algn="ctr">
              <a:defRPr/>
            </a:pPr>
            <a:r>
              <a:rPr lang="ru-RU" sz="3200" b="1" dirty="0" err="1">
                <a:latin typeface="Times New Roman" pitchFamily="18" charset="0"/>
                <a:cs typeface="Times New Roman" pitchFamily="18" charset="0"/>
              </a:rPr>
              <a:t>Қазақстан</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тарихы</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пәні</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бойынша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ауызша</a:t>
            </a:r>
            <a:r>
              <a:rPr lang="ru-RU" sz="3200" b="1" dirty="0">
                <a:latin typeface="Times New Roman" pitchFamily="18" charset="0"/>
                <a:cs typeface="Times New Roman" pitchFamily="18" charset="0"/>
              </a:rPr>
              <a:t> </a:t>
            </a:r>
            <a:r>
              <a:rPr lang="ru-RU" sz="3200" b="1" dirty="0" err="1">
                <a:latin typeface="Times New Roman" pitchFamily="18" charset="0"/>
                <a:cs typeface="Times New Roman" pitchFamily="18" charset="0"/>
              </a:rPr>
              <a:t>емтихан</a:t>
            </a:r>
            <a:endParaRPr lang="ru-RU" sz="3200" dirty="0">
              <a:latin typeface="Times New Roman" pitchFamily="18" charset="0"/>
              <a:cs typeface="Times New Roman" pitchFamily="18" charset="0"/>
            </a:endParaRPr>
          </a:p>
        </p:txBody>
      </p:sp>
      <p:pic>
        <p:nvPicPr>
          <p:cNvPr id="5" name="Picture 10" descr="http://s.flip.kz/prod/647/646987_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1388368"/>
            <a:ext cx="2978993" cy="217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179511" y="3566051"/>
            <a:ext cx="8791451" cy="2677656"/>
          </a:xfrm>
          <a:prstGeom prst="rect">
            <a:avLst/>
          </a:prstGeom>
        </p:spPr>
        <p:txBody>
          <a:bodyPr wrap="square">
            <a:spAutoFit/>
          </a:bodyPr>
          <a:lstStyle/>
          <a:p>
            <a:pPr algn="just">
              <a:lnSpc>
                <a:spcPct val="100000"/>
              </a:lnSpc>
              <a:spcBef>
                <a:spcPct val="0"/>
              </a:spcBef>
              <a:buFontTx/>
              <a:buNone/>
              <a:defRPr/>
            </a:pPr>
            <a:r>
              <a:rPr lang="ru-RU" altLang="ru-RU" sz="2800" b="1" u="sng" dirty="0" smtClean="0">
                <a:latin typeface="Times New Roman" pitchFamily="18" charset="0"/>
                <a:cs typeface="Times New Roman" pitchFamily="18" charset="0"/>
              </a:rPr>
              <a:t>1-2- </a:t>
            </a:r>
            <a:r>
              <a:rPr lang="ru-RU" altLang="ru-RU" sz="2800" b="1" u="sng" dirty="0" err="1" smtClean="0">
                <a:latin typeface="Times New Roman" pitchFamily="18" charset="0"/>
                <a:cs typeface="Times New Roman" pitchFamily="18" charset="0"/>
              </a:rPr>
              <a:t>сұрақтар</a:t>
            </a:r>
            <a:r>
              <a:rPr lang="ru-RU" altLang="ru-RU" sz="2800" b="1" dirty="0" smtClean="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Ежелгі</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дәуірден</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бүгінгі</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күнге</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дейінгі</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Қазақстан</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тарихы</a:t>
            </a:r>
            <a:r>
              <a:rPr lang="ru-RU" altLang="ru-RU" sz="2800" b="1" dirty="0">
                <a:latin typeface="Times New Roman" pitchFamily="18" charset="0"/>
                <a:cs typeface="Times New Roman" pitchFamily="18" charset="0"/>
              </a:rPr>
              <a:t> курсы </a:t>
            </a:r>
            <a:r>
              <a:rPr lang="ru-RU" altLang="ru-RU" sz="2800" b="1" dirty="0" err="1">
                <a:latin typeface="Times New Roman" pitchFamily="18" charset="0"/>
                <a:cs typeface="Times New Roman" pitchFamily="18" charset="0"/>
              </a:rPr>
              <a:t>материалдарын</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қамтиды</a:t>
            </a:r>
            <a:r>
              <a:rPr lang="ru-RU" altLang="ru-RU" sz="2800" b="1" dirty="0">
                <a:latin typeface="Times New Roman" pitchFamily="18" charset="0"/>
                <a:cs typeface="Times New Roman" pitchFamily="18" charset="0"/>
              </a:rPr>
              <a:t>.</a:t>
            </a:r>
          </a:p>
          <a:p>
            <a:pPr algn="just">
              <a:lnSpc>
                <a:spcPct val="100000"/>
              </a:lnSpc>
              <a:spcBef>
                <a:spcPct val="0"/>
              </a:spcBef>
              <a:buFontTx/>
              <a:buNone/>
              <a:defRPr/>
            </a:pPr>
            <a:r>
              <a:rPr lang="ru-RU" altLang="ru-RU" sz="2800" b="1" u="sng" dirty="0" smtClean="0">
                <a:latin typeface="Times New Roman" pitchFamily="18" charset="0"/>
                <a:cs typeface="Times New Roman" pitchFamily="18" charset="0"/>
              </a:rPr>
              <a:t>3 - </a:t>
            </a:r>
            <a:r>
              <a:rPr lang="ru-RU" altLang="ru-RU" sz="2800" b="1" u="sng" dirty="0" err="1">
                <a:latin typeface="Times New Roman" pitchFamily="18" charset="0"/>
                <a:cs typeface="Times New Roman" pitchFamily="18" charset="0"/>
              </a:rPr>
              <a:t>сұрақ</a:t>
            </a:r>
            <a:r>
              <a:rPr lang="ru-RU" altLang="ru-RU" sz="2800" b="1" dirty="0">
                <a:latin typeface="Times New Roman" pitchFamily="18" charset="0"/>
                <a:cs typeface="Times New Roman" pitchFamily="18" charset="0"/>
              </a:rPr>
              <a:t> – </a:t>
            </a:r>
            <a:r>
              <a:rPr lang="ru-RU" altLang="ru-RU" sz="2800" b="1" dirty="0" err="1">
                <a:latin typeface="Times New Roman" pitchFamily="18" charset="0"/>
                <a:cs typeface="Times New Roman" pitchFamily="18" charset="0"/>
              </a:rPr>
              <a:t>практикалық</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сипаттағы</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тапсырмалар</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тарихи</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картамен</a:t>
            </a:r>
            <a:r>
              <a:rPr lang="ru-RU" altLang="ru-RU" sz="2800" b="1" dirty="0">
                <a:latin typeface="Times New Roman" pitchFamily="18" charset="0"/>
                <a:cs typeface="Times New Roman" pitchFamily="18" charset="0"/>
              </a:rPr>
              <a:t>, </a:t>
            </a:r>
            <a:r>
              <a:rPr lang="kk-KZ" sz="2800" b="1" dirty="0" smtClean="0">
                <a:latin typeface="Times New Roman" pitchFamily="18" charset="0"/>
                <a:cs typeface="Times New Roman" pitchFamily="18" charset="0"/>
              </a:rPr>
              <a:t>сызбалармен, кестелермен  және </a:t>
            </a:r>
            <a:r>
              <a:rPr lang="ru-RU" altLang="ru-RU" sz="2800" b="1" dirty="0" smtClean="0">
                <a:latin typeface="Times New Roman" pitchFamily="18" charset="0"/>
                <a:cs typeface="Times New Roman" pitchFamily="18" charset="0"/>
              </a:rPr>
              <a:t>термин </a:t>
            </a:r>
            <a:r>
              <a:rPr lang="ru-RU" altLang="ru-RU" sz="2800" b="1" dirty="0" err="1">
                <a:latin typeface="Times New Roman" pitchFamily="18" charset="0"/>
                <a:cs typeface="Times New Roman" pitchFamily="18" charset="0"/>
              </a:rPr>
              <a:t>сөздермен</a:t>
            </a:r>
            <a:r>
              <a:rPr lang="ru-RU" altLang="ru-RU" sz="2800" b="1" dirty="0">
                <a:latin typeface="Times New Roman" pitchFamily="18" charset="0"/>
                <a:cs typeface="Times New Roman" pitchFamily="18" charset="0"/>
              </a:rPr>
              <a:t> </a:t>
            </a:r>
            <a:r>
              <a:rPr lang="ru-RU" altLang="ru-RU" sz="2800" b="1" dirty="0" err="1" smtClean="0">
                <a:latin typeface="Times New Roman" pitchFamily="18" charset="0"/>
                <a:cs typeface="Times New Roman" pitchFamily="18" charset="0"/>
              </a:rPr>
              <a:t>жұмыс</a:t>
            </a:r>
            <a:r>
              <a:rPr lang="ru-RU" altLang="ru-RU" sz="2800" b="1" dirty="0" smtClean="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тарихи</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тұлғаларға</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сипаттама</a:t>
            </a:r>
            <a:r>
              <a:rPr lang="ru-RU" altLang="ru-RU" sz="2800" b="1" dirty="0" smtClean="0">
                <a:latin typeface="Times New Roman" pitchFamily="18" charset="0"/>
                <a:cs typeface="Times New Roman" pitchFamily="18" charset="0"/>
              </a:rPr>
              <a:t>).</a:t>
            </a:r>
            <a:endParaRPr lang="ru-RU" altLang="ru-RU" sz="2800" b="1" dirty="0">
              <a:latin typeface="Times New Roman" pitchFamily="18" charset="0"/>
              <a:cs typeface="Times New Roman" pitchFamily="18" charset="0"/>
            </a:endParaRPr>
          </a:p>
        </p:txBody>
      </p:sp>
      <p:sp>
        <p:nvSpPr>
          <p:cNvPr id="10" name="Прямоугольник 9"/>
          <p:cNvSpPr/>
          <p:nvPr/>
        </p:nvSpPr>
        <p:spPr>
          <a:xfrm>
            <a:off x="3275856" y="2060848"/>
            <a:ext cx="5544616" cy="954107"/>
          </a:xfrm>
          <a:prstGeom prst="rect">
            <a:avLst/>
          </a:prstGeom>
        </p:spPr>
        <p:txBody>
          <a:bodyPr wrap="square">
            <a:spAutoFit/>
          </a:bodyPr>
          <a:lstStyle/>
          <a:p>
            <a:pPr algn="just">
              <a:lnSpc>
                <a:spcPct val="100000"/>
              </a:lnSpc>
              <a:spcBef>
                <a:spcPct val="0"/>
              </a:spcBef>
              <a:buFontTx/>
              <a:buNone/>
              <a:defRPr/>
            </a:pPr>
            <a:r>
              <a:rPr lang="ru-RU" altLang="ru-RU" sz="2800" b="1" dirty="0" err="1">
                <a:latin typeface="Times New Roman" pitchFamily="18" charset="0"/>
                <a:cs typeface="Times New Roman" pitchFamily="18" charset="0"/>
              </a:rPr>
              <a:t>Әр</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билетте</a:t>
            </a:r>
            <a:r>
              <a:rPr lang="ru-RU" altLang="ru-RU" sz="2800" b="1" dirty="0">
                <a:latin typeface="Times New Roman" pitchFamily="18" charset="0"/>
                <a:cs typeface="Times New Roman" pitchFamily="18" charset="0"/>
              </a:rPr>
              <a:t> 3 </a:t>
            </a:r>
            <a:r>
              <a:rPr lang="ru-RU" altLang="ru-RU" sz="2800" b="1" dirty="0" err="1">
                <a:latin typeface="Times New Roman" pitchFamily="18" charset="0"/>
                <a:cs typeface="Times New Roman" pitchFamily="18" charset="0"/>
              </a:rPr>
              <a:t>сұрақтан</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болады</a:t>
            </a:r>
            <a:r>
              <a:rPr lang="ru-RU" altLang="ru-RU" sz="2800" b="1" dirty="0">
                <a:latin typeface="Times New Roman" pitchFamily="18" charset="0"/>
                <a:cs typeface="Times New Roman" pitchFamily="18" charset="0"/>
              </a:rPr>
              <a:t>. </a:t>
            </a:r>
          </a:p>
          <a:p>
            <a:pPr algn="just">
              <a:lnSpc>
                <a:spcPct val="100000"/>
              </a:lnSpc>
              <a:spcBef>
                <a:spcPct val="0"/>
              </a:spcBef>
              <a:buFontTx/>
              <a:buNone/>
              <a:defRPr/>
            </a:pPr>
            <a:r>
              <a:rPr lang="ru-RU" altLang="ru-RU" sz="2800" b="1" dirty="0" err="1">
                <a:latin typeface="Times New Roman" pitchFamily="18" charset="0"/>
                <a:cs typeface="Times New Roman" pitchFamily="18" charset="0"/>
              </a:rPr>
              <a:t>Барлығы</a:t>
            </a:r>
            <a:r>
              <a:rPr lang="ru-RU" altLang="ru-RU" sz="2800" b="1">
                <a:latin typeface="Times New Roman" pitchFamily="18" charset="0"/>
                <a:cs typeface="Times New Roman" pitchFamily="18" charset="0"/>
              </a:rPr>
              <a:t>  </a:t>
            </a:r>
            <a:r>
              <a:rPr lang="ru-RU" altLang="ru-RU" sz="2800" b="1" smtClean="0">
                <a:latin typeface="Times New Roman" pitchFamily="18" charset="0"/>
                <a:cs typeface="Times New Roman" pitchFamily="18" charset="0"/>
              </a:rPr>
              <a:t>30 билет</a:t>
            </a:r>
            <a:r>
              <a:rPr lang="ru-RU" altLang="ru-RU"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4166420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76672"/>
            <a:ext cx="7992888" cy="923330"/>
          </a:xfrm>
          <a:prstGeom prst="rect">
            <a:avLst/>
          </a:prstGeom>
        </p:spPr>
        <p:txBody>
          <a:bodyPr wrap="square">
            <a:spAutoFit/>
          </a:bodyPr>
          <a:lstStyle/>
          <a:p>
            <a:pPr lvl="0" algn="ctr"/>
            <a:r>
              <a:rPr lang="kk-KZ" b="1" dirty="0" smtClean="0"/>
              <a:t> </a:t>
            </a:r>
          </a:p>
          <a:p>
            <a:pPr lvl="0"/>
            <a:r>
              <a:rPr lang="kk-KZ" b="1" dirty="0" smtClean="0"/>
              <a:t>Суретке </a:t>
            </a:r>
            <a:r>
              <a:rPr lang="kk-KZ" b="1" dirty="0"/>
              <a:t>қарап отырып, оқиғаны сипаттаңыз</a:t>
            </a:r>
            <a:r>
              <a:rPr lang="kk-KZ" b="1" dirty="0" smtClean="0"/>
              <a:t>.</a:t>
            </a:r>
          </a:p>
          <a:p>
            <a:pPr lvl="0"/>
            <a:endParaRPr lang="ru-RU" dirty="0"/>
          </a:p>
        </p:txBody>
      </p:sp>
      <p:pic>
        <p:nvPicPr>
          <p:cNvPr id="3" name="Рисунок 2" descr="&amp;Pcy;&amp;ocy;&amp;khcy;&amp;ocy;&amp;zhcy;&amp;iecy;&amp;iecy; &amp;icy;&amp;zcy;&amp;ocy;&amp;bcy;&amp;rcy;&amp;acy;&amp;zhcy;&amp;iecy;&amp;ncy;&amp;icy;&amp;iecy;"/>
          <p:cNvPicPr/>
          <p:nvPr/>
        </p:nvPicPr>
        <p:blipFill>
          <a:blip r:embed="rId2"/>
          <a:srcRect/>
          <a:stretch>
            <a:fillRect/>
          </a:stretch>
        </p:blipFill>
        <p:spPr bwMode="auto">
          <a:xfrm>
            <a:off x="552376" y="1145169"/>
            <a:ext cx="8064896" cy="35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Прямоугольник 3"/>
          <p:cNvSpPr/>
          <p:nvPr/>
        </p:nvSpPr>
        <p:spPr>
          <a:xfrm>
            <a:off x="611560" y="4581128"/>
            <a:ext cx="8136904" cy="2923877"/>
          </a:xfrm>
          <a:prstGeom prst="rect">
            <a:avLst/>
          </a:prstGeom>
        </p:spPr>
        <p:txBody>
          <a:bodyPr wrap="square">
            <a:spAutoFit/>
          </a:bodyPr>
          <a:lstStyle/>
          <a:p>
            <a:pPr algn="just"/>
            <a:endParaRPr lang="kk-KZ" sz="1400" b="1" dirty="0" smtClean="0">
              <a:latin typeface="Times New Roman" pitchFamily="18" charset="0"/>
              <a:cs typeface="Times New Roman" pitchFamily="18" charset="0"/>
            </a:endParaRPr>
          </a:p>
          <a:p>
            <a:pPr algn="just"/>
            <a:r>
              <a:rPr lang="kk-KZ" sz="1400" b="1" dirty="0" smtClean="0">
                <a:latin typeface="Times New Roman" pitchFamily="18" charset="0"/>
                <a:cs typeface="Times New Roman" pitchFamily="18" charset="0"/>
              </a:rPr>
              <a:t>Жауабы:</a:t>
            </a:r>
            <a:r>
              <a:rPr lang="kk-KZ" sz="1400" dirty="0">
                <a:latin typeface="Times New Roman" pitchFamily="18" charset="0"/>
                <a:cs typeface="Times New Roman" pitchFamily="18" charset="0"/>
              </a:rPr>
              <a:t> Бұл суретте Арал теңізінің проблемасы бейнеленген.Арал теңізі суының тартылуы тек Қазақстанға ғана емес, </a:t>
            </a:r>
            <a:r>
              <a:rPr lang="kk-KZ" sz="1400" dirty="0" smtClean="0">
                <a:latin typeface="Times New Roman" pitchFamily="18" charset="0"/>
                <a:cs typeface="Times New Roman" pitchFamily="18" charset="0"/>
              </a:rPr>
              <a:t>бүкіл </a:t>
            </a:r>
            <a:r>
              <a:rPr lang="kk-KZ" sz="1400" dirty="0">
                <a:latin typeface="Times New Roman" pitchFamily="18" charset="0"/>
                <a:cs typeface="Times New Roman" pitchFamily="18" charset="0"/>
              </a:rPr>
              <a:t>Орталық Азия өңіріне үлкен экологиялық апат әкелді. </a:t>
            </a:r>
            <a:endParaRPr lang="ru-RU" sz="1400" dirty="0">
              <a:latin typeface="Times New Roman" pitchFamily="18" charset="0"/>
              <a:cs typeface="Times New Roman" pitchFamily="18" charset="0"/>
            </a:endParaRPr>
          </a:p>
          <a:p>
            <a:pPr algn="just"/>
            <a:r>
              <a:rPr lang="kk-KZ" sz="1400" dirty="0">
                <a:latin typeface="Times New Roman" pitchFamily="18" charset="0"/>
                <a:cs typeface="Times New Roman" pitchFamily="18" charset="0"/>
              </a:rPr>
              <a:t>Арал теңізінің суы үш есе азайып, бұрынғы жағалаудан кей жерлерде 80 шақырымға дейін ысырылып, </a:t>
            </a:r>
            <a:r>
              <a:rPr lang="kk-KZ" sz="1400" dirty="0" smtClean="0">
                <a:latin typeface="Times New Roman" pitchFamily="18" charset="0"/>
                <a:cs typeface="Times New Roman" pitchFamily="18" charset="0"/>
              </a:rPr>
              <a:t>деңгейі </a:t>
            </a:r>
            <a:r>
              <a:rPr lang="kk-KZ" sz="1400" dirty="0">
                <a:latin typeface="Times New Roman" pitchFamily="18" charset="0"/>
                <a:cs typeface="Times New Roman" pitchFamily="18" charset="0"/>
              </a:rPr>
              <a:t>49 метрлік белгіге дейін төмендеді. Теңіздің құрғап қалған табанының </a:t>
            </a:r>
            <a:r>
              <a:rPr lang="kk-KZ" sz="1400" dirty="0" smtClean="0">
                <a:latin typeface="Times New Roman" pitchFamily="18" charset="0"/>
                <a:cs typeface="Times New Roman" pitchFamily="18" charset="0"/>
              </a:rPr>
              <a:t>өзі </a:t>
            </a:r>
            <a:r>
              <a:rPr lang="kk-KZ" sz="1400" dirty="0">
                <a:latin typeface="Times New Roman" pitchFamily="18" charset="0"/>
                <a:cs typeface="Times New Roman" pitchFamily="18" charset="0"/>
              </a:rPr>
              <a:t>30 мың шаршы шақырымға жетті. Одан ұшып жатқан тұзды </a:t>
            </a:r>
            <a:r>
              <a:rPr lang="kk-KZ" sz="1400" dirty="0" smtClean="0">
                <a:latin typeface="Times New Roman" pitchFamily="18" charset="0"/>
                <a:cs typeface="Times New Roman" pitchFamily="18" charset="0"/>
              </a:rPr>
              <a:t>боран </a:t>
            </a:r>
            <a:r>
              <a:rPr lang="kk-KZ" sz="1400" dirty="0">
                <a:latin typeface="Times New Roman" pitchFamily="18" charset="0"/>
                <a:cs typeface="Times New Roman" pitchFamily="18" charset="0"/>
              </a:rPr>
              <a:t>мыңдаған шақырымға дейінгі жер бетін басып, </a:t>
            </a:r>
            <a:r>
              <a:rPr lang="kk-KZ" sz="1400" dirty="0" smtClean="0">
                <a:latin typeface="Times New Roman" pitchFamily="18" charset="0"/>
                <a:cs typeface="Times New Roman" pitchFamily="18" charset="0"/>
              </a:rPr>
              <a:t>қоршаған </a:t>
            </a:r>
            <a:r>
              <a:rPr lang="kk-KZ" sz="1400" dirty="0">
                <a:latin typeface="Times New Roman" pitchFamily="18" charset="0"/>
                <a:cs typeface="Times New Roman" pitchFamily="18" charset="0"/>
              </a:rPr>
              <a:t>ортаны әбден бүлдірді, мұздықтарды ерітті, даланың шөбін, егінді тұздандырды. </a:t>
            </a:r>
            <a:r>
              <a:rPr lang="kk-KZ" sz="1400" dirty="0" smtClean="0">
                <a:latin typeface="Times New Roman" pitchFamily="18" charset="0"/>
                <a:cs typeface="Times New Roman" pitchFamily="18" charset="0"/>
              </a:rPr>
              <a:t>Оның </a:t>
            </a:r>
            <a:r>
              <a:rPr lang="kk-KZ" sz="1400" dirty="0">
                <a:latin typeface="Times New Roman" pitchFamily="18" charset="0"/>
                <a:cs typeface="Times New Roman" pitchFamily="18" charset="0"/>
              </a:rPr>
              <a:t>құрамында минерал тыңайтқыштардан қалған химиялық ұлы заттар да мол </a:t>
            </a:r>
            <a:r>
              <a:rPr lang="kk-KZ" sz="1400" dirty="0" smtClean="0">
                <a:latin typeface="Times New Roman" pitchFamily="18" charset="0"/>
                <a:cs typeface="Times New Roman" pitchFamily="18" charset="0"/>
              </a:rPr>
              <a:t>болды. Арал </a:t>
            </a:r>
            <a:r>
              <a:rPr lang="kk-KZ" sz="1400" dirty="0">
                <a:latin typeface="Times New Roman" pitchFamily="18" charset="0"/>
                <a:cs typeface="Times New Roman" pitchFamily="18" charset="0"/>
              </a:rPr>
              <a:t>өңірінің шаруашылығы да қатты зардап шекті. Бұрын балық шаруашылығымен </a:t>
            </a:r>
            <a:r>
              <a:rPr lang="kk-KZ" sz="1400" dirty="0" smtClean="0">
                <a:latin typeface="Times New Roman" pitchFamily="18" charset="0"/>
                <a:cs typeface="Times New Roman" pitchFamily="18" charset="0"/>
              </a:rPr>
              <a:t>айналысып </a:t>
            </a:r>
            <a:r>
              <a:rPr lang="kk-KZ" sz="1400" dirty="0">
                <a:latin typeface="Times New Roman" pitchFamily="18" charset="0"/>
                <a:cs typeface="Times New Roman" pitchFamily="18" charset="0"/>
              </a:rPr>
              <a:t>келген мыңдаған адамдар жұмыстан айырылды. </a:t>
            </a:r>
            <a:r>
              <a:rPr lang="kk-KZ" sz="1400" dirty="0" smtClean="0">
                <a:latin typeface="Times New Roman" pitchFamily="18" charset="0"/>
                <a:cs typeface="Times New Roman" pitchFamily="18" charset="0"/>
              </a:rPr>
              <a:t>Елді </a:t>
            </a:r>
            <a:r>
              <a:rPr lang="kk-KZ" sz="1400" dirty="0">
                <a:latin typeface="Times New Roman" pitchFamily="18" charset="0"/>
                <a:cs typeface="Times New Roman" pitchFamily="18" charset="0"/>
              </a:rPr>
              <a:t>мекендер каңырап бос жатты. Халық тұрмысы мейлінше нашарлады. </a:t>
            </a:r>
            <a:r>
              <a:rPr lang="kk-KZ" sz="1400" dirty="0" smtClean="0">
                <a:latin typeface="Times New Roman" pitchFamily="18" charset="0"/>
                <a:cs typeface="Times New Roman" pitchFamily="18" charset="0"/>
              </a:rPr>
              <a:t>Соның </a:t>
            </a:r>
            <a:r>
              <a:rPr lang="kk-KZ" sz="1400" dirty="0">
                <a:latin typeface="Times New Roman" pitchFamily="18" charset="0"/>
                <a:cs typeface="Times New Roman" pitchFamily="18" charset="0"/>
              </a:rPr>
              <a:t>салдарынан адамдардың денсаулығына катты зиян келді. </a:t>
            </a:r>
            <a:r>
              <a:rPr lang="kk-KZ" sz="1400" dirty="0" smtClean="0">
                <a:latin typeface="Times New Roman" pitchFamily="18" charset="0"/>
                <a:cs typeface="Times New Roman" pitchFamily="18" charset="0"/>
              </a:rPr>
              <a:t>Өкпе</a:t>
            </a:r>
            <a:r>
              <a:rPr lang="kk-KZ" sz="1400" dirty="0">
                <a:latin typeface="Times New Roman" pitchFamily="18" charset="0"/>
                <a:cs typeface="Times New Roman" pitchFamily="18" charset="0"/>
              </a:rPr>
              <a:t>, ентікпе аурулары бірден көбейіп, балалар өлімі күрт жоғарылады.</a:t>
            </a:r>
            <a:endParaRPr lang="ru-RU" sz="1400" dirty="0">
              <a:latin typeface="Times New Roman" pitchFamily="18" charset="0"/>
              <a:cs typeface="Times New Roman" pitchFamily="18" charset="0"/>
            </a:endParaRPr>
          </a:p>
          <a:p>
            <a:endParaRPr lang="ru-RU" sz="1600" dirty="0"/>
          </a:p>
        </p:txBody>
      </p:sp>
    </p:spTree>
    <p:extLst>
      <p:ext uri="{BB962C8B-B14F-4D97-AF65-F5344CB8AC3E}">
        <p14:creationId xmlns:p14="http://schemas.microsoft.com/office/powerpoint/2010/main" val="1114795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7776864" cy="1846659"/>
          </a:xfrm>
          <a:prstGeom prst="rect">
            <a:avLst/>
          </a:prstGeom>
        </p:spPr>
        <p:txBody>
          <a:bodyPr wrap="square">
            <a:spAutoFit/>
          </a:bodyPr>
          <a:lstStyle/>
          <a:p>
            <a:pPr lvl="0" algn="ctr"/>
            <a:endParaRPr lang="kk-KZ" b="1" dirty="0" smtClean="0"/>
          </a:p>
          <a:p>
            <a:pPr lvl="0"/>
            <a:r>
              <a:rPr lang="kk-KZ" sz="2000" b="1" dirty="0" smtClean="0"/>
              <a:t>Есік </a:t>
            </a:r>
            <a:r>
              <a:rPr lang="kk-KZ" sz="2000" b="1" dirty="0"/>
              <a:t>қорғанынан табылған алтын адаммен Шілікті қорғанынан табылған алтын адамның  ортақ белгілері мен  айырмашылықтарын </a:t>
            </a:r>
            <a:r>
              <a:rPr lang="kk-KZ" sz="2000" b="1" dirty="0" smtClean="0"/>
              <a:t>анықтаңыз</a:t>
            </a:r>
            <a:r>
              <a:rPr lang="kk-KZ" sz="2000" b="1" dirty="0"/>
              <a:t>:</a:t>
            </a:r>
            <a:endParaRPr lang="kk-KZ" sz="2000" b="1" dirty="0" smtClean="0"/>
          </a:p>
          <a:p>
            <a:pPr lvl="0"/>
            <a:endParaRPr lang="kk-KZ" b="1" dirty="0" smtClean="0"/>
          </a:p>
          <a:p>
            <a:pPr lvl="0"/>
            <a:r>
              <a:rPr lang="kk-KZ" b="1" dirty="0" smtClean="0"/>
              <a:t> </a:t>
            </a:r>
            <a:endParaRPr lang="ru-RU" dirty="0"/>
          </a:p>
        </p:txBody>
      </p:sp>
      <p:pic>
        <p:nvPicPr>
          <p:cNvPr id="3" name="Рисунок 2" descr="&amp;Kcy;&amp;acy;&amp;rcy;&amp;tcy;&amp;icy;&amp;ncy;&amp;kcy;&amp;icy; &amp;pcy;&amp;ocy; &amp;zcy;&amp;acy;&amp;pcy;&amp;rcy;&amp;ocy;&amp;scy;&amp;ucy; &amp;lcy;&amp;ocy;&amp;zhcy;&amp;kcy;&amp;acy; &amp;ncy;&amp;acy;&amp;jcy;&amp;dcy;&amp;iecy;&amp;ncy;&amp;ncy;&amp;ycy;&amp;jcy; &amp;rcy;&amp;yacy;&amp;dcy;&amp;ocy;&amp;mcy; &amp;zcy;&amp;ocy;&amp;lcy;&amp;ocy;&amp;tcy;&amp;ocy;&amp;jcy; &amp;chcy;&amp;iecy;&amp;lcy;&amp;ocy;&amp;vcy;&amp;iecy;&amp;kcy;"/>
          <p:cNvPicPr/>
          <p:nvPr/>
        </p:nvPicPr>
        <p:blipFill>
          <a:blip r:embed="rId2"/>
          <a:srcRect/>
          <a:stretch>
            <a:fillRect/>
          </a:stretch>
        </p:blipFill>
        <p:spPr bwMode="auto">
          <a:xfrm>
            <a:off x="539552" y="1891030"/>
            <a:ext cx="3168352" cy="4274274"/>
          </a:xfrm>
          <a:prstGeom prst="rect">
            <a:avLst/>
          </a:prstGeom>
          <a:noFill/>
        </p:spPr>
      </p:pic>
      <p:pic>
        <p:nvPicPr>
          <p:cNvPr id="4" name="Рисунок 3" descr="22"/>
          <p:cNvPicPr/>
          <p:nvPr/>
        </p:nvPicPr>
        <p:blipFill>
          <a:blip r:embed="rId3"/>
          <a:srcRect l="21008" t="3000" r="8823" b="4200"/>
          <a:stretch>
            <a:fillRect/>
          </a:stretch>
        </p:blipFill>
        <p:spPr bwMode="auto">
          <a:xfrm>
            <a:off x="5004048" y="1890712"/>
            <a:ext cx="3168352" cy="4274592"/>
          </a:xfrm>
          <a:prstGeom prst="rect">
            <a:avLst/>
          </a:prstGeom>
          <a:noFill/>
          <a:ln w="9525">
            <a:noFill/>
            <a:miter lim="800000"/>
            <a:headEnd/>
            <a:tailEnd/>
          </a:ln>
        </p:spPr>
      </p:pic>
    </p:spTree>
    <p:extLst>
      <p:ext uri="{BB962C8B-B14F-4D97-AF65-F5344CB8AC3E}">
        <p14:creationId xmlns:p14="http://schemas.microsoft.com/office/powerpoint/2010/main" val="2607930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4226" y="332656"/>
            <a:ext cx="7820221" cy="5262979"/>
          </a:xfrm>
          <a:prstGeom prst="rect">
            <a:avLst/>
          </a:prstGeom>
        </p:spPr>
        <p:txBody>
          <a:bodyPr wrap="square">
            <a:spAutoFit/>
          </a:bodyPr>
          <a:lstStyle/>
          <a:p>
            <a:pPr algn="just"/>
            <a:r>
              <a:rPr lang="kk-KZ" sz="1400" b="1" dirty="0"/>
              <a:t>Жауабы:</a:t>
            </a:r>
            <a:endParaRPr lang="ru-RU" sz="1400" dirty="0"/>
          </a:p>
          <a:p>
            <a:pPr algn="just"/>
            <a:r>
              <a:rPr lang="kk-KZ" sz="1400" b="1" dirty="0" smtClean="0"/>
              <a:t>Есік </a:t>
            </a:r>
            <a:r>
              <a:rPr lang="kk-KZ" sz="1400" b="1" dirty="0"/>
              <a:t>қорғанынан табылған алтын адам мен Шілікті қорғанынан табылған алтын адамның  ортақ белгілері мен  айырмашылықтарын анықтаңыз? </a:t>
            </a:r>
            <a:endParaRPr lang="ru-RU" sz="1400" dirty="0"/>
          </a:p>
          <a:p>
            <a:pPr algn="just"/>
            <a:r>
              <a:rPr lang="kk-KZ" sz="1400" b="1" i="1" dirty="0"/>
              <a:t>Екеуіне де ортақ белгілер:</a:t>
            </a:r>
            <a:endParaRPr lang="ru-RU" sz="1400" b="1" dirty="0"/>
          </a:p>
          <a:p>
            <a:pPr lvl="0" algn="just"/>
            <a:r>
              <a:rPr lang="kk-KZ" sz="1400" dirty="0"/>
              <a:t>Екеуі де сақ дәуірінің лауазымды тарихи тұлғалары болған.</a:t>
            </a:r>
            <a:endParaRPr lang="ru-RU" sz="1400" dirty="0"/>
          </a:p>
          <a:p>
            <a:pPr lvl="0" algn="just"/>
            <a:r>
              <a:rPr lang="kk-KZ" sz="1400" dirty="0"/>
              <a:t>Екеуінің де киімдері таза алтыннан жасалған және жерлегенде оған о дүниеде керек болады-ау деп, тірі кезінде пайдаланған  заттарының бəрін қоса көмген. </a:t>
            </a:r>
            <a:endParaRPr lang="ru-RU" sz="1400" dirty="0"/>
          </a:p>
          <a:p>
            <a:pPr lvl="0" algn="just"/>
            <a:r>
              <a:rPr lang="kk-KZ" sz="1400" dirty="0"/>
              <a:t>Екеуінің де басты тақырыбы- әлем бейнесі, әлем туралы түсінігі,  діни наным-сенімдері мен өмірге деген көзқарасы бейнеленген.</a:t>
            </a:r>
            <a:endParaRPr lang="ru-RU" sz="1400" dirty="0"/>
          </a:p>
          <a:p>
            <a:pPr lvl="0" algn="just"/>
            <a:r>
              <a:rPr lang="kk-KZ" sz="1400" dirty="0"/>
              <a:t>Екеуінде де «Аң стилі»  мәдениеті жақсы дамыған. Яғни пайдаланған заттары мен киімдерінде жануарлардың бейнелері салынған. Атап айтқанда екеуінде де қанатты жолбарыстар, қанатты тұлпар құстар бейнеленген.</a:t>
            </a:r>
            <a:endParaRPr lang="ru-RU" sz="1400" dirty="0"/>
          </a:p>
          <a:p>
            <a:pPr algn="just"/>
            <a:r>
              <a:rPr lang="kk-KZ" sz="1400" b="1" i="1" dirty="0"/>
              <a:t>Айырмашылықтары:</a:t>
            </a:r>
            <a:r>
              <a:rPr lang="kk-KZ" sz="1400" dirty="0"/>
              <a:t>Есік қорғанынан табылған алтын адам б.з.д. V-ІV ғасырларда өмір сүрген сақ ханзадасы болса, Шілікті қорғанынан  </a:t>
            </a:r>
            <a:r>
              <a:rPr lang="kk-KZ" sz="1400" dirty="0" smtClean="0"/>
              <a:t>табылған алтын адам </a:t>
            </a:r>
            <a:r>
              <a:rPr lang="kk-KZ" sz="1400" dirty="0"/>
              <a:t>б.з.д. VІІІ-VІІ ғасырларда өмір сүрген сақ патшасы әрі Қазақстан жерінде табылған Алтын адамдардың ең көнесі деп есептеледі. Есіктен табылған жәдігердің үстіндегі алтын бұйымдар жұқа фольга түрінде киімге тігілген әшекей. Бұл өлген адамға арналған киім. Яғни жерлеу рәсімінде қолданылған ритуалдық киім. Ал Шілікті алтын адамының киімі тірі кезінде киген киімі. Ол ритуалдық киім емес. Оның киіміндегі алтын бұйымдар жұқа фольга түрінде емес, құйма алтыннан жасалған. Сонымен қатар Есіктен табылған алтын адамның сырт  киімдері кезінде қалай көмілсе, сол күйінде бізге аман жеткен. Яғни бұл оба тоналмаған. Ал Шілікті алтын адамның обасы тоналған. Ондағы патшамен бірге қойылған ірі заттары: алтын тәжі, семсер, қанжар, асатаяғы және киімдерінің біраз бөліктері ұрланған. Есік обасын  тарих ғылымдарының докторы Кемал Ақышев зерттесе, Шілікті обаларын Әбдеш Төлеубаев зерттеген.</a:t>
            </a:r>
            <a:endParaRPr lang="ru-RU" sz="1400" dirty="0"/>
          </a:p>
        </p:txBody>
      </p:sp>
    </p:spTree>
    <p:extLst>
      <p:ext uri="{BB962C8B-B14F-4D97-AF65-F5344CB8AC3E}">
        <p14:creationId xmlns:p14="http://schemas.microsoft.com/office/powerpoint/2010/main" val="2099862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929706416"/>
              </p:ext>
            </p:extLst>
          </p:nvPr>
        </p:nvGraphicFramePr>
        <p:xfrm>
          <a:off x="755576" y="1268760"/>
          <a:ext cx="7632848" cy="3829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611560" y="548680"/>
            <a:ext cx="7848872" cy="369332"/>
          </a:xfrm>
          <a:prstGeom prst="rect">
            <a:avLst/>
          </a:prstGeom>
        </p:spPr>
        <p:txBody>
          <a:bodyPr wrap="square">
            <a:spAutoFit/>
          </a:bodyPr>
          <a:lstStyle/>
          <a:p>
            <a:pPr algn="just"/>
            <a:r>
              <a:rPr lang="kk-KZ" dirty="0"/>
              <a:t>Заполните схему о последствиях восстания 1916 года в Казахстане</a:t>
            </a:r>
            <a:endParaRPr lang="ru-RU" dirty="0"/>
          </a:p>
        </p:txBody>
      </p:sp>
    </p:spTree>
    <p:extLst>
      <p:ext uri="{BB962C8B-B14F-4D97-AF65-F5344CB8AC3E}">
        <p14:creationId xmlns:p14="http://schemas.microsoft.com/office/powerpoint/2010/main" val="251983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548680"/>
            <a:ext cx="7416824" cy="923330"/>
          </a:xfrm>
          <a:prstGeom prst="rect">
            <a:avLst/>
          </a:prstGeom>
        </p:spPr>
        <p:txBody>
          <a:bodyPr wrap="square">
            <a:spAutoFit/>
          </a:bodyPr>
          <a:lstStyle/>
          <a:p>
            <a:endParaRPr lang="kk-KZ" b="1" dirty="0" smtClean="0"/>
          </a:p>
          <a:p>
            <a:endParaRPr lang="kk-KZ" dirty="0" smtClean="0"/>
          </a:p>
          <a:p>
            <a:endParaRPr lang="ru-RU" dirty="0"/>
          </a:p>
        </p:txBody>
      </p:sp>
      <p:graphicFrame>
        <p:nvGraphicFramePr>
          <p:cNvPr id="3" name="Схема 2"/>
          <p:cNvGraphicFramePr/>
          <p:nvPr>
            <p:extLst>
              <p:ext uri="{D42A27DB-BD31-4B8C-83A1-F6EECF244321}">
                <p14:modId xmlns:p14="http://schemas.microsoft.com/office/powerpoint/2010/main" val="744621582"/>
              </p:ext>
            </p:extLst>
          </p:nvPr>
        </p:nvGraphicFramePr>
        <p:xfrm>
          <a:off x="683568" y="1010345"/>
          <a:ext cx="7848872" cy="3282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539552" y="4077072"/>
            <a:ext cx="8208912" cy="2277547"/>
          </a:xfrm>
          <a:prstGeom prst="rect">
            <a:avLst/>
          </a:prstGeom>
        </p:spPr>
        <p:txBody>
          <a:bodyPr wrap="square">
            <a:spAutoFit/>
          </a:bodyPr>
          <a:lstStyle/>
          <a:p>
            <a:endParaRPr lang="kk-KZ" sz="1600" dirty="0" smtClean="0">
              <a:latin typeface="Times New Roman" pitchFamily="18" charset="0"/>
              <a:cs typeface="Times New Roman" pitchFamily="18" charset="0"/>
            </a:endParaRPr>
          </a:p>
          <a:p>
            <a:pPr algn="just"/>
            <a:r>
              <a:rPr lang="kk-KZ" sz="1400" b="1" dirty="0">
                <a:latin typeface="Times New Roman" pitchFamily="18" charset="0"/>
                <a:cs typeface="Times New Roman" pitchFamily="18" charset="0"/>
              </a:rPr>
              <a:t>Характеристика: Задание направлено на навык работы со схемой и умение устанавливать тестируемым причинно-следственной связи и выявление им последствий исторического события.</a:t>
            </a:r>
            <a:endParaRPr lang="ru-RU" sz="1400" b="1" dirty="0">
              <a:latin typeface="Times New Roman" pitchFamily="18" charset="0"/>
              <a:cs typeface="Times New Roman" pitchFamily="18" charset="0"/>
            </a:endParaRPr>
          </a:p>
          <a:p>
            <a:pPr algn="just"/>
            <a:r>
              <a:rPr lang="kk-KZ" sz="1400" b="1" dirty="0" smtClean="0">
                <a:latin typeface="Times New Roman" pitchFamily="18" charset="0"/>
                <a:cs typeface="Times New Roman" pitchFamily="18" charset="0"/>
              </a:rPr>
              <a:t>Национально-освободительное </a:t>
            </a:r>
            <a:r>
              <a:rPr lang="kk-KZ" sz="1400" b="1" dirty="0">
                <a:latin typeface="Times New Roman" pitchFamily="18" charset="0"/>
                <a:cs typeface="Times New Roman" pitchFamily="18" charset="0"/>
              </a:rPr>
              <a:t>движение в 1916 году в ходе, которого были созданы структуры власти, вооруженные силы, по масштабности, охвату участников и последствиям представляло апогей освободительного движения за весь период колониального угнетения в составе Российской империи. А.Бокейханов писал: «Казахи и киргизы потеряли много людей убитыми, пострадало хозяйство... кто не борется, не рвется к победе – никогда не достигнет свободы...»</a:t>
            </a:r>
            <a:endParaRPr lang="ru-RU" sz="1400" b="1" dirty="0">
              <a:latin typeface="Times New Roman" pitchFamily="18" charset="0"/>
              <a:cs typeface="Times New Roman" pitchFamily="18" charset="0"/>
            </a:endParaRPr>
          </a:p>
          <a:p>
            <a:pPr algn="just"/>
            <a:r>
              <a:rPr lang="kk-KZ" sz="1400" b="1" dirty="0">
                <a:latin typeface="Times New Roman" pitchFamily="18" charset="0"/>
                <a:cs typeface="Times New Roman" pitchFamily="18" charset="0"/>
              </a:rPr>
              <a:t>Учебник: М.Козыбаев История Казахстана, 9 класс, 2013 г., стр. 22-23, Б.Аяган История Казахстана, 9 класс, 2013 г., стр. 26.</a:t>
            </a:r>
            <a:endParaRPr lang="ru-RU" sz="1400" b="1" dirty="0">
              <a:latin typeface="Times New Roman" pitchFamily="18" charset="0"/>
              <a:cs typeface="Times New Roman" pitchFamily="18" charset="0"/>
            </a:endParaRPr>
          </a:p>
        </p:txBody>
      </p:sp>
      <p:sp>
        <p:nvSpPr>
          <p:cNvPr id="5" name="Прямоугольник 4"/>
          <p:cNvSpPr/>
          <p:nvPr/>
        </p:nvSpPr>
        <p:spPr>
          <a:xfrm>
            <a:off x="539552" y="549819"/>
            <a:ext cx="812467" cy="369332"/>
          </a:xfrm>
          <a:prstGeom prst="rect">
            <a:avLst/>
          </a:prstGeom>
        </p:spPr>
        <p:txBody>
          <a:bodyPr wrap="none">
            <a:spAutoFit/>
          </a:bodyPr>
          <a:lstStyle/>
          <a:p>
            <a:r>
              <a:rPr lang="kk-KZ" b="1" dirty="0"/>
              <a:t>Ответ:</a:t>
            </a:r>
            <a:endParaRPr lang="ru-RU" dirty="0"/>
          </a:p>
        </p:txBody>
      </p:sp>
    </p:spTree>
    <p:extLst>
      <p:ext uri="{BB962C8B-B14F-4D97-AF65-F5344CB8AC3E}">
        <p14:creationId xmlns:p14="http://schemas.microsoft.com/office/powerpoint/2010/main" val="4190468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476672"/>
            <a:ext cx="7488832" cy="646331"/>
          </a:xfrm>
          <a:prstGeom prst="rect">
            <a:avLst/>
          </a:prstGeom>
        </p:spPr>
        <p:txBody>
          <a:bodyPr wrap="square">
            <a:spAutoFit/>
          </a:bodyPr>
          <a:lstStyle/>
          <a:p>
            <a:r>
              <a:rPr lang="kk-KZ" dirty="0"/>
              <a:t> </a:t>
            </a:r>
            <a:endParaRPr lang="ru-RU" dirty="0"/>
          </a:p>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890063445"/>
              </p:ext>
            </p:extLst>
          </p:nvPr>
        </p:nvGraphicFramePr>
        <p:xfrm>
          <a:off x="755576" y="1700808"/>
          <a:ext cx="7344816" cy="2736304"/>
        </p:xfrm>
        <a:graphic>
          <a:graphicData uri="http://schemas.openxmlformats.org/drawingml/2006/table">
            <a:tbl>
              <a:tblPr firstRow="1" firstCol="1" bandRow="1">
                <a:tableStyleId>{5C22544A-7EE6-4342-B048-85BDC9FD1C3A}</a:tableStyleId>
              </a:tblPr>
              <a:tblGrid>
                <a:gridCol w="3672408"/>
                <a:gridCol w="3672408"/>
              </a:tblGrid>
              <a:tr h="363483">
                <a:tc>
                  <a:txBody>
                    <a:bodyPr/>
                    <a:lstStyle/>
                    <a:p>
                      <a:pPr marL="457200" algn="ctr">
                        <a:lnSpc>
                          <a:spcPct val="115000"/>
                        </a:lnSpc>
                        <a:spcAft>
                          <a:spcPts val="0"/>
                        </a:spcAft>
                        <a:tabLst>
                          <a:tab pos="270510" algn="l"/>
                        </a:tabLst>
                      </a:pPr>
                      <a:r>
                        <a:rPr lang="kk-KZ" sz="1400" dirty="0">
                          <a:effectLst/>
                        </a:rPr>
                        <a:t>«Военный коммунизм»</a:t>
                      </a:r>
                      <a:endParaRPr lang="ru-RU" sz="1100" dirty="0">
                        <a:effectLst/>
                        <a:latin typeface="Calibri"/>
                        <a:ea typeface="Calibri"/>
                        <a:cs typeface="Times New Roman"/>
                      </a:endParaRPr>
                    </a:p>
                  </a:txBody>
                  <a:tcPr marL="68580" marR="68580" marT="0" marB="0"/>
                </a:tc>
                <a:tc>
                  <a:txBody>
                    <a:bodyPr/>
                    <a:lstStyle/>
                    <a:p>
                      <a:pPr marL="457200" algn="ctr">
                        <a:lnSpc>
                          <a:spcPct val="115000"/>
                        </a:lnSpc>
                        <a:spcAft>
                          <a:spcPts val="0"/>
                        </a:spcAft>
                        <a:tabLst>
                          <a:tab pos="270510" algn="l"/>
                        </a:tabLst>
                      </a:pPr>
                      <a:r>
                        <a:rPr lang="kk-KZ" sz="1400">
                          <a:effectLst/>
                        </a:rPr>
                        <a:t>Новая экономическая политика</a:t>
                      </a:r>
                      <a:endParaRPr lang="ru-RU" sz="1100">
                        <a:effectLst/>
                        <a:latin typeface="Calibri"/>
                        <a:ea typeface="Calibri"/>
                        <a:cs typeface="Times New Roman"/>
                      </a:endParaRPr>
                    </a:p>
                  </a:txBody>
                  <a:tcPr marL="68580" marR="68580" marT="0" marB="0"/>
                </a:tc>
              </a:tr>
              <a:tr h="363483">
                <a:tc>
                  <a:txBody>
                    <a:bodyPr/>
                    <a:lstStyle/>
                    <a:p>
                      <a:pPr algn="just">
                        <a:lnSpc>
                          <a:spcPct val="115000"/>
                        </a:lnSpc>
                        <a:spcAft>
                          <a:spcPts val="0"/>
                        </a:spcAft>
                        <a:tabLst>
                          <a:tab pos="270510" algn="l"/>
                        </a:tabLst>
                      </a:pPr>
                      <a:r>
                        <a:rPr lang="kk-KZ" sz="1400" dirty="0" smtClean="0">
                          <a:effectLst/>
                        </a:rPr>
                        <a:t>            1</a:t>
                      </a:r>
                      <a:r>
                        <a:rPr lang="kk-KZ" sz="1400" dirty="0">
                          <a:effectLst/>
                        </a:rPr>
                        <a:t>. </a:t>
                      </a:r>
                      <a:endParaRPr lang="ru-RU" sz="1100" dirty="0">
                        <a:effectLst/>
                        <a:latin typeface="Calibri"/>
                        <a:ea typeface="Calibri"/>
                        <a:cs typeface="Times New Roman"/>
                      </a:endParaRPr>
                    </a:p>
                  </a:txBody>
                  <a:tcPr marL="68580" marR="68580" marT="0" marB="0"/>
                </a:tc>
                <a:tc>
                  <a:txBody>
                    <a:bodyPr/>
                    <a:lstStyle/>
                    <a:p>
                      <a:pPr marL="457200" algn="just">
                        <a:lnSpc>
                          <a:spcPct val="115000"/>
                        </a:lnSpc>
                        <a:spcAft>
                          <a:spcPts val="0"/>
                        </a:spcAft>
                        <a:tabLst>
                          <a:tab pos="270510" algn="l"/>
                        </a:tabLst>
                      </a:pPr>
                      <a:r>
                        <a:rPr lang="kk-KZ" sz="1400" dirty="0">
                          <a:effectLst/>
                        </a:rPr>
                        <a:t>1. </a:t>
                      </a:r>
                      <a:endParaRPr lang="ru-RU" sz="1100" dirty="0">
                        <a:effectLst/>
                        <a:latin typeface="Calibri"/>
                        <a:ea typeface="Calibri"/>
                        <a:cs typeface="Times New Roman"/>
                      </a:endParaRPr>
                    </a:p>
                  </a:txBody>
                  <a:tcPr marL="68580" marR="68580" marT="0" marB="0"/>
                </a:tc>
              </a:tr>
              <a:tr h="363483">
                <a:tc>
                  <a:txBody>
                    <a:bodyPr/>
                    <a:lstStyle/>
                    <a:p>
                      <a:pPr marL="457200" algn="just">
                        <a:lnSpc>
                          <a:spcPct val="115000"/>
                        </a:lnSpc>
                        <a:spcAft>
                          <a:spcPts val="0"/>
                        </a:spcAft>
                        <a:tabLst>
                          <a:tab pos="270510" algn="l"/>
                        </a:tabLst>
                      </a:pPr>
                      <a:r>
                        <a:rPr lang="kk-KZ" sz="1400" dirty="0">
                          <a:effectLst/>
                        </a:rPr>
                        <a:t>2. </a:t>
                      </a:r>
                      <a:endParaRPr lang="ru-RU" sz="1100" dirty="0">
                        <a:effectLst/>
                        <a:latin typeface="Calibri"/>
                        <a:ea typeface="Calibri"/>
                        <a:cs typeface="Times New Roman"/>
                      </a:endParaRPr>
                    </a:p>
                  </a:txBody>
                  <a:tcPr marL="68580" marR="68580" marT="0" marB="0"/>
                </a:tc>
                <a:tc>
                  <a:txBody>
                    <a:bodyPr/>
                    <a:lstStyle/>
                    <a:p>
                      <a:pPr marL="457200" algn="just">
                        <a:lnSpc>
                          <a:spcPct val="115000"/>
                        </a:lnSpc>
                        <a:spcAft>
                          <a:spcPts val="0"/>
                        </a:spcAft>
                        <a:tabLst>
                          <a:tab pos="270510" algn="l"/>
                        </a:tabLst>
                      </a:pPr>
                      <a:r>
                        <a:rPr lang="kk-KZ" sz="1400" dirty="0">
                          <a:effectLst/>
                        </a:rPr>
                        <a:t>2. </a:t>
                      </a:r>
                      <a:endParaRPr lang="ru-RU" sz="1100" dirty="0">
                        <a:effectLst/>
                        <a:latin typeface="Calibri"/>
                        <a:ea typeface="Calibri"/>
                        <a:cs typeface="Times New Roman"/>
                      </a:endParaRPr>
                    </a:p>
                  </a:txBody>
                  <a:tcPr marL="68580" marR="68580" marT="0" marB="0"/>
                </a:tc>
              </a:tr>
              <a:tr h="363483">
                <a:tc>
                  <a:txBody>
                    <a:bodyPr/>
                    <a:lstStyle/>
                    <a:p>
                      <a:pPr marL="457200" algn="just">
                        <a:lnSpc>
                          <a:spcPct val="115000"/>
                        </a:lnSpc>
                        <a:spcAft>
                          <a:spcPts val="0"/>
                        </a:spcAft>
                        <a:tabLst>
                          <a:tab pos="270510" algn="l"/>
                        </a:tabLst>
                      </a:pPr>
                      <a:r>
                        <a:rPr lang="kk-KZ" sz="1400" dirty="0">
                          <a:effectLst/>
                        </a:rPr>
                        <a:t>3. </a:t>
                      </a:r>
                      <a:endParaRPr lang="ru-RU" sz="1100" dirty="0">
                        <a:effectLst/>
                        <a:latin typeface="Calibri"/>
                        <a:ea typeface="Calibri"/>
                        <a:cs typeface="Times New Roman"/>
                      </a:endParaRPr>
                    </a:p>
                  </a:txBody>
                  <a:tcPr marL="68580" marR="68580" marT="0" marB="0"/>
                </a:tc>
                <a:tc>
                  <a:txBody>
                    <a:bodyPr/>
                    <a:lstStyle/>
                    <a:p>
                      <a:pPr marL="457200" algn="just">
                        <a:lnSpc>
                          <a:spcPct val="115000"/>
                        </a:lnSpc>
                        <a:spcAft>
                          <a:spcPts val="0"/>
                        </a:spcAft>
                        <a:tabLst>
                          <a:tab pos="270510" algn="l"/>
                        </a:tabLst>
                      </a:pPr>
                      <a:r>
                        <a:rPr lang="kk-KZ" sz="1400" dirty="0" smtClean="0">
                          <a:effectLst/>
                        </a:rPr>
                        <a:t>3. </a:t>
                      </a:r>
                      <a:endParaRPr lang="ru-RU" sz="1100" dirty="0">
                        <a:effectLst/>
                        <a:latin typeface="Calibri"/>
                        <a:ea typeface="Calibri"/>
                        <a:cs typeface="Times New Roman"/>
                      </a:endParaRPr>
                    </a:p>
                  </a:txBody>
                  <a:tcPr marL="68580" marR="68580" marT="0" marB="0"/>
                </a:tc>
              </a:tr>
              <a:tr h="490284">
                <a:tc>
                  <a:txBody>
                    <a:bodyPr/>
                    <a:lstStyle/>
                    <a:p>
                      <a:pPr marL="457200" algn="just">
                        <a:lnSpc>
                          <a:spcPct val="115000"/>
                        </a:lnSpc>
                        <a:spcAft>
                          <a:spcPts val="0"/>
                        </a:spcAft>
                        <a:tabLst>
                          <a:tab pos="270510" algn="l"/>
                        </a:tabLst>
                      </a:pPr>
                      <a:r>
                        <a:rPr lang="kk-KZ" sz="1400" dirty="0">
                          <a:effectLst/>
                        </a:rPr>
                        <a:t>4. </a:t>
                      </a:r>
                      <a:endParaRPr lang="ru-RU" sz="1100" dirty="0">
                        <a:effectLst/>
                        <a:latin typeface="Calibri"/>
                        <a:ea typeface="Calibri"/>
                        <a:cs typeface="Times New Roman"/>
                      </a:endParaRPr>
                    </a:p>
                  </a:txBody>
                  <a:tcPr marL="68580" marR="68580" marT="0" marB="0"/>
                </a:tc>
                <a:tc>
                  <a:txBody>
                    <a:bodyPr/>
                    <a:lstStyle/>
                    <a:p>
                      <a:pPr marL="457200" algn="just">
                        <a:lnSpc>
                          <a:spcPct val="115000"/>
                        </a:lnSpc>
                        <a:spcAft>
                          <a:spcPts val="0"/>
                        </a:spcAft>
                        <a:tabLst>
                          <a:tab pos="270510" algn="l"/>
                        </a:tabLst>
                      </a:pPr>
                      <a:r>
                        <a:rPr lang="kk-KZ" sz="1400" dirty="0">
                          <a:effectLst/>
                        </a:rPr>
                        <a:t>4. </a:t>
                      </a:r>
                      <a:endParaRPr lang="ru-RU" sz="1100" dirty="0">
                        <a:effectLst/>
                        <a:latin typeface="Calibri"/>
                        <a:ea typeface="Calibri"/>
                        <a:cs typeface="Times New Roman"/>
                      </a:endParaRPr>
                    </a:p>
                  </a:txBody>
                  <a:tcPr marL="68580" marR="68580" marT="0" marB="0"/>
                </a:tc>
              </a:tr>
              <a:tr h="792088">
                <a:tc>
                  <a:txBody>
                    <a:bodyPr/>
                    <a:lstStyle/>
                    <a:p>
                      <a:pPr marL="457200" algn="just">
                        <a:lnSpc>
                          <a:spcPct val="115000"/>
                        </a:lnSpc>
                        <a:spcAft>
                          <a:spcPts val="0"/>
                        </a:spcAft>
                        <a:tabLst>
                          <a:tab pos="270510" algn="l"/>
                        </a:tabLst>
                      </a:pPr>
                      <a:r>
                        <a:rPr lang="kk-KZ" sz="1400" dirty="0">
                          <a:effectLst/>
                        </a:rPr>
                        <a:t>5. </a:t>
                      </a:r>
                      <a:endParaRPr lang="ru-RU" sz="1100" dirty="0">
                        <a:effectLst/>
                        <a:latin typeface="Calibri"/>
                        <a:ea typeface="Calibri"/>
                        <a:cs typeface="Times New Roman"/>
                      </a:endParaRPr>
                    </a:p>
                  </a:txBody>
                  <a:tcPr marL="68580" marR="68580" marT="0" marB="0"/>
                </a:tc>
                <a:tc>
                  <a:txBody>
                    <a:bodyPr/>
                    <a:lstStyle/>
                    <a:p>
                      <a:pPr marL="457200" algn="just">
                        <a:lnSpc>
                          <a:spcPct val="115000"/>
                        </a:lnSpc>
                        <a:spcAft>
                          <a:spcPts val="0"/>
                        </a:spcAft>
                        <a:tabLst>
                          <a:tab pos="270510" algn="l"/>
                        </a:tabLst>
                      </a:pPr>
                      <a:r>
                        <a:rPr lang="kk-KZ" sz="1400" dirty="0">
                          <a:effectLst/>
                        </a:rPr>
                        <a:t>5. </a:t>
                      </a:r>
                      <a:endParaRPr lang="ru-RU" sz="1100" dirty="0">
                        <a:effectLst/>
                        <a:latin typeface="Calibri"/>
                        <a:ea typeface="Calibri"/>
                        <a:cs typeface="Times New Roman"/>
                      </a:endParaRPr>
                    </a:p>
                  </a:txBody>
                  <a:tcPr marL="68580" marR="68580" marT="0" marB="0"/>
                </a:tc>
              </a:tr>
            </a:tbl>
          </a:graphicData>
        </a:graphic>
      </p:graphicFrame>
      <p:sp>
        <p:nvSpPr>
          <p:cNvPr id="2" name="Прямоугольник 1"/>
          <p:cNvSpPr/>
          <p:nvPr/>
        </p:nvSpPr>
        <p:spPr>
          <a:xfrm>
            <a:off x="755576" y="4869160"/>
            <a:ext cx="7344816" cy="923330"/>
          </a:xfrm>
          <a:prstGeom prst="rect">
            <a:avLst/>
          </a:prstGeom>
        </p:spPr>
        <p:txBody>
          <a:bodyPr wrap="square">
            <a:spAutoFit/>
          </a:bodyPr>
          <a:lstStyle/>
          <a:p>
            <a:r>
              <a:rPr lang="kk-KZ" dirty="0" smtClean="0"/>
              <a:t>Задание </a:t>
            </a:r>
            <a:r>
              <a:rPr lang="kk-KZ" dirty="0"/>
              <a:t>направлено на умение тестируемым распознавать, выделять и различать особенности политических мер в экономике</a:t>
            </a:r>
            <a:r>
              <a:rPr lang="kk-KZ" dirty="0" smtClean="0"/>
              <a:t>.</a:t>
            </a:r>
          </a:p>
          <a:p>
            <a:endParaRPr lang="ru-RU" dirty="0"/>
          </a:p>
        </p:txBody>
      </p:sp>
      <p:sp>
        <p:nvSpPr>
          <p:cNvPr id="3" name="Прямоугольник 2"/>
          <p:cNvSpPr/>
          <p:nvPr/>
        </p:nvSpPr>
        <p:spPr>
          <a:xfrm>
            <a:off x="611560" y="548680"/>
            <a:ext cx="7488832" cy="923330"/>
          </a:xfrm>
          <a:prstGeom prst="rect">
            <a:avLst/>
          </a:prstGeom>
        </p:spPr>
        <p:txBody>
          <a:bodyPr wrap="square">
            <a:spAutoFit/>
          </a:bodyPr>
          <a:lstStyle/>
          <a:p>
            <a:r>
              <a:rPr lang="kk-KZ" b="1" dirty="0" smtClean="0"/>
              <a:t>Заполните таблицу.</a:t>
            </a:r>
          </a:p>
          <a:p>
            <a:r>
              <a:rPr lang="kk-KZ" b="1" dirty="0" smtClean="0"/>
              <a:t>Сравнительная </a:t>
            </a:r>
            <a:r>
              <a:rPr lang="kk-KZ" b="1" dirty="0"/>
              <a:t>таблица экономической политики Советской власти в Казахстане в 1918-1925 годы</a:t>
            </a:r>
          </a:p>
        </p:txBody>
      </p:sp>
    </p:spTree>
    <p:extLst>
      <p:ext uri="{BB962C8B-B14F-4D97-AF65-F5344CB8AC3E}">
        <p14:creationId xmlns:p14="http://schemas.microsoft.com/office/powerpoint/2010/main" val="311928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476672"/>
            <a:ext cx="7488832" cy="646331"/>
          </a:xfrm>
          <a:prstGeom prst="rect">
            <a:avLst/>
          </a:prstGeom>
        </p:spPr>
        <p:txBody>
          <a:bodyPr wrap="square">
            <a:spAutoFit/>
          </a:bodyPr>
          <a:lstStyle/>
          <a:p>
            <a:r>
              <a:rPr lang="kk-KZ" dirty="0"/>
              <a:t> </a:t>
            </a:r>
            <a:endParaRPr lang="ru-RU" dirty="0"/>
          </a:p>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258745720"/>
              </p:ext>
            </p:extLst>
          </p:nvPr>
        </p:nvGraphicFramePr>
        <p:xfrm>
          <a:off x="827583" y="1472012"/>
          <a:ext cx="7344816" cy="3829196"/>
        </p:xfrm>
        <a:graphic>
          <a:graphicData uri="http://schemas.openxmlformats.org/drawingml/2006/table">
            <a:tbl>
              <a:tblPr firstRow="1" firstCol="1" bandRow="1">
                <a:tableStyleId>{5C22544A-7EE6-4342-B048-85BDC9FD1C3A}</a:tableStyleId>
              </a:tblPr>
              <a:tblGrid>
                <a:gridCol w="3672408"/>
                <a:gridCol w="3672408"/>
              </a:tblGrid>
              <a:tr h="557315">
                <a:tc>
                  <a:txBody>
                    <a:bodyPr/>
                    <a:lstStyle/>
                    <a:p>
                      <a:pPr marL="457200" algn="ctr">
                        <a:lnSpc>
                          <a:spcPct val="115000"/>
                        </a:lnSpc>
                        <a:spcAft>
                          <a:spcPts val="0"/>
                        </a:spcAft>
                        <a:tabLst>
                          <a:tab pos="270510" algn="l"/>
                        </a:tabLst>
                      </a:pPr>
                      <a:r>
                        <a:rPr lang="kk-KZ" sz="1400" dirty="0">
                          <a:effectLst/>
                        </a:rPr>
                        <a:t>«Военный коммунизм»</a:t>
                      </a:r>
                      <a:endParaRPr lang="ru-RU" sz="1100" dirty="0">
                        <a:effectLst/>
                        <a:latin typeface="Calibri"/>
                        <a:ea typeface="Calibri"/>
                        <a:cs typeface="Times New Roman"/>
                      </a:endParaRPr>
                    </a:p>
                  </a:txBody>
                  <a:tcPr marL="68580" marR="68580" marT="0" marB="0"/>
                </a:tc>
                <a:tc>
                  <a:txBody>
                    <a:bodyPr/>
                    <a:lstStyle/>
                    <a:p>
                      <a:pPr marL="457200" algn="ctr">
                        <a:lnSpc>
                          <a:spcPct val="115000"/>
                        </a:lnSpc>
                        <a:spcAft>
                          <a:spcPts val="0"/>
                        </a:spcAft>
                        <a:tabLst>
                          <a:tab pos="270510" algn="l"/>
                        </a:tabLst>
                      </a:pPr>
                      <a:r>
                        <a:rPr lang="kk-KZ" sz="1400">
                          <a:effectLst/>
                        </a:rPr>
                        <a:t>Новая экономическая политика</a:t>
                      </a:r>
                      <a:endParaRPr lang="ru-RU" sz="1100">
                        <a:effectLst/>
                        <a:latin typeface="Calibri"/>
                        <a:ea typeface="Calibri"/>
                        <a:cs typeface="Times New Roman"/>
                      </a:endParaRPr>
                    </a:p>
                  </a:txBody>
                  <a:tcPr marL="68580" marR="68580" marT="0" marB="0"/>
                </a:tc>
              </a:tr>
              <a:tr h="557315">
                <a:tc>
                  <a:txBody>
                    <a:bodyPr/>
                    <a:lstStyle/>
                    <a:p>
                      <a:pPr algn="just">
                        <a:lnSpc>
                          <a:spcPct val="115000"/>
                        </a:lnSpc>
                        <a:spcAft>
                          <a:spcPts val="0"/>
                        </a:spcAft>
                        <a:tabLst>
                          <a:tab pos="270510" algn="l"/>
                        </a:tabLst>
                      </a:pPr>
                      <a:r>
                        <a:rPr lang="kk-KZ" sz="1400" dirty="0" smtClean="0">
                          <a:effectLst/>
                        </a:rPr>
                        <a:t>            1</a:t>
                      </a:r>
                      <a:r>
                        <a:rPr lang="kk-KZ" sz="1400" dirty="0">
                          <a:effectLst/>
                        </a:rPr>
                        <a:t>. введение продразверстки</a:t>
                      </a:r>
                      <a:endParaRPr lang="ru-RU" sz="1100" dirty="0">
                        <a:effectLst/>
                        <a:latin typeface="Calibri"/>
                        <a:ea typeface="Calibri"/>
                        <a:cs typeface="Times New Roman"/>
                      </a:endParaRPr>
                    </a:p>
                  </a:txBody>
                  <a:tcPr marL="68580" marR="68580" marT="0" marB="0"/>
                </a:tc>
                <a:tc>
                  <a:txBody>
                    <a:bodyPr/>
                    <a:lstStyle/>
                    <a:p>
                      <a:pPr marL="457200" algn="just">
                        <a:lnSpc>
                          <a:spcPct val="115000"/>
                        </a:lnSpc>
                        <a:spcAft>
                          <a:spcPts val="0"/>
                        </a:spcAft>
                        <a:tabLst>
                          <a:tab pos="270510" algn="l"/>
                        </a:tabLst>
                      </a:pPr>
                      <a:r>
                        <a:rPr lang="kk-KZ" sz="1400">
                          <a:effectLst/>
                        </a:rPr>
                        <a:t>1. введение продналога</a:t>
                      </a:r>
                      <a:endParaRPr lang="ru-RU" sz="1100">
                        <a:effectLst/>
                        <a:latin typeface="Calibri"/>
                        <a:ea typeface="Calibri"/>
                        <a:cs typeface="Times New Roman"/>
                      </a:endParaRPr>
                    </a:p>
                  </a:txBody>
                  <a:tcPr marL="68580" marR="68580" marT="0" marB="0"/>
                </a:tc>
              </a:tr>
              <a:tr h="557315">
                <a:tc>
                  <a:txBody>
                    <a:bodyPr/>
                    <a:lstStyle/>
                    <a:p>
                      <a:pPr marL="457200" algn="just">
                        <a:lnSpc>
                          <a:spcPct val="115000"/>
                        </a:lnSpc>
                        <a:spcAft>
                          <a:spcPts val="0"/>
                        </a:spcAft>
                        <a:tabLst>
                          <a:tab pos="270510" algn="l"/>
                        </a:tabLst>
                      </a:pPr>
                      <a:r>
                        <a:rPr lang="kk-KZ" sz="1400">
                          <a:effectLst/>
                        </a:rPr>
                        <a:t>2. национализация промышленности</a:t>
                      </a:r>
                      <a:endParaRPr lang="ru-RU" sz="1100">
                        <a:effectLst/>
                        <a:latin typeface="Calibri"/>
                        <a:ea typeface="Calibri"/>
                        <a:cs typeface="Times New Roman"/>
                      </a:endParaRPr>
                    </a:p>
                  </a:txBody>
                  <a:tcPr marL="68580" marR="68580" marT="0" marB="0"/>
                </a:tc>
                <a:tc>
                  <a:txBody>
                    <a:bodyPr/>
                    <a:lstStyle/>
                    <a:p>
                      <a:pPr marL="457200" algn="just">
                        <a:lnSpc>
                          <a:spcPct val="115000"/>
                        </a:lnSpc>
                        <a:spcAft>
                          <a:spcPts val="0"/>
                        </a:spcAft>
                        <a:tabLst>
                          <a:tab pos="270510" algn="l"/>
                        </a:tabLst>
                      </a:pPr>
                      <a:r>
                        <a:rPr lang="kk-KZ" sz="1400">
                          <a:effectLst/>
                        </a:rPr>
                        <a:t>2. аренда мелких предприятий</a:t>
                      </a:r>
                      <a:endParaRPr lang="ru-RU" sz="1100">
                        <a:effectLst/>
                        <a:latin typeface="Calibri"/>
                        <a:ea typeface="Calibri"/>
                        <a:cs typeface="Times New Roman"/>
                      </a:endParaRPr>
                    </a:p>
                  </a:txBody>
                  <a:tcPr marL="68580" marR="68580" marT="0" marB="0"/>
                </a:tc>
              </a:tr>
              <a:tr h="557315">
                <a:tc>
                  <a:txBody>
                    <a:bodyPr/>
                    <a:lstStyle/>
                    <a:p>
                      <a:pPr marL="457200" algn="just">
                        <a:lnSpc>
                          <a:spcPct val="115000"/>
                        </a:lnSpc>
                        <a:spcAft>
                          <a:spcPts val="0"/>
                        </a:spcAft>
                        <a:tabLst>
                          <a:tab pos="270510" algn="l"/>
                        </a:tabLst>
                      </a:pPr>
                      <a:r>
                        <a:rPr lang="kk-KZ" sz="1400">
                          <a:effectLst/>
                        </a:rPr>
                        <a:t>3. всеобщая трудовая повинность</a:t>
                      </a:r>
                      <a:endParaRPr lang="ru-RU" sz="1100">
                        <a:effectLst/>
                        <a:latin typeface="Calibri"/>
                        <a:ea typeface="Calibri"/>
                        <a:cs typeface="Times New Roman"/>
                      </a:endParaRPr>
                    </a:p>
                  </a:txBody>
                  <a:tcPr marL="68580" marR="68580" marT="0" marB="0"/>
                </a:tc>
                <a:tc>
                  <a:txBody>
                    <a:bodyPr/>
                    <a:lstStyle/>
                    <a:p>
                      <a:pPr marL="457200" algn="just">
                        <a:lnSpc>
                          <a:spcPct val="115000"/>
                        </a:lnSpc>
                        <a:spcAft>
                          <a:spcPts val="0"/>
                        </a:spcAft>
                        <a:tabLst>
                          <a:tab pos="270510" algn="l"/>
                        </a:tabLst>
                      </a:pPr>
                      <a:r>
                        <a:rPr lang="kk-KZ" sz="1400">
                          <a:effectLst/>
                        </a:rPr>
                        <a:t>3. наемный труд</a:t>
                      </a:r>
                      <a:endParaRPr lang="ru-RU" sz="1100">
                        <a:effectLst/>
                        <a:latin typeface="Calibri"/>
                        <a:ea typeface="Calibri"/>
                        <a:cs typeface="Times New Roman"/>
                      </a:endParaRPr>
                    </a:p>
                  </a:txBody>
                  <a:tcPr marL="68580" marR="68580" marT="0" marB="0"/>
                </a:tc>
              </a:tr>
              <a:tr h="591824">
                <a:tc>
                  <a:txBody>
                    <a:bodyPr/>
                    <a:lstStyle/>
                    <a:p>
                      <a:pPr marL="457200" algn="just">
                        <a:lnSpc>
                          <a:spcPct val="115000"/>
                        </a:lnSpc>
                        <a:spcAft>
                          <a:spcPts val="0"/>
                        </a:spcAft>
                        <a:tabLst>
                          <a:tab pos="270510" algn="l"/>
                        </a:tabLst>
                      </a:pPr>
                      <a:r>
                        <a:rPr lang="kk-KZ" sz="1400" dirty="0">
                          <a:effectLst/>
                        </a:rPr>
                        <a:t>4</a:t>
                      </a:r>
                      <a:r>
                        <a:rPr lang="kk-KZ" sz="1400" dirty="0" smtClean="0">
                          <a:effectLst/>
                        </a:rPr>
                        <a:t>.«</a:t>
                      </a:r>
                      <a:r>
                        <a:rPr lang="kk-KZ" sz="1400" dirty="0">
                          <a:effectLst/>
                        </a:rPr>
                        <a:t>пайковое» снабжение продовольствием</a:t>
                      </a:r>
                      <a:endParaRPr lang="ru-RU" sz="1100" dirty="0">
                        <a:effectLst/>
                        <a:latin typeface="Calibri"/>
                        <a:ea typeface="Calibri"/>
                        <a:cs typeface="Times New Roman"/>
                      </a:endParaRPr>
                    </a:p>
                  </a:txBody>
                  <a:tcPr marL="68580" marR="68580" marT="0" marB="0"/>
                </a:tc>
                <a:tc>
                  <a:txBody>
                    <a:bodyPr/>
                    <a:lstStyle/>
                    <a:p>
                      <a:pPr marL="457200" algn="just">
                        <a:lnSpc>
                          <a:spcPct val="115000"/>
                        </a:lnSpc>
                        <a:spcAft>
                          <a:spcPts val="0"/>
                        </a:spcAft>
                        <a:tabLst>
                          <a:tab pos="270510" algn="l"/>
                        </a:tabLst>
                      </a:pPr>
                      <a:r>
                        <a:rPr lang="kk-KZ" sz="1400" dirty="0">
                          <a:effectLst/>
                        </a:rPr>
                        <a:t>4. товарно-денежные отношения</a:t>
                      </a:r>
                      <a:endParaRPr lang="ru-RU" sz="1100" dirty="0">
                        <a:effectLst/>
                        <a:latin typeface="Calibri"/>
                        <a:ea typeface="Calibri"/>
                        <a:cs typeface="Times New Roman"/>
                      </a:endParaRPr>
                    </a:p>
                  </a:txBody>
                  <a:tcPr marL="68580" marR="68580" marT="0" marB="0"/>
                </a:tc>
              </a:tr>
              <a:tr h="1008112">
                <a:tc>
                  <a:txBody>
                    <a:bodyPr/>
                    <a:lstStyle/>
                    <a:p>
                      <a:pPr marL="457200" algn="just">
                        <a:lnSpc>
                          <a:spcPct val="115000"/>
                        </a:lnSpc>
                        <a:spcAft>
                          <a:spcPts val="0"/>
                        </a:spcAft>
                        <a:tabLst>
                          <a:tab pos="270510" algn="l"/>
                        </a:tabLst>
                      </a:pPr>
                      <a:r>
                        <a:rPr lang="kk-KZ" sz="1400" dirty="0">
                          <a:effectLst/>
                        </a:rPr>
                        <a:t>5. хлебная монополия</a:t>
                      </a:r>
                      <a:endParaRPr lang="ru-RU" sz="1100" dirty="0">
                        <a:effectLst/>
                        <a:latin typeface="Calibri"/>
                        <a:ea typeface="Calibri"/>
                        <a:cs typeface="Times New Roman"/>
                      </a:endParaRPr>
                    </a:p>
                  </a:txBody>
                  <a:tcPr marL="68580" marR="68580" marT="0" marB="0"/>
                </a:tc>
                <a:tc>
                  <a:txBody>
                    <a:bodyPr/>
                    <a:lstStyle/>
                    <a:p>
                      <a:pPr marL="457200" algn="just">
                        <a:lnSpc>
                          <a:spcPct val="115000"/>
                        </a:lnSpc>
                        <a:spcAft>
                          <a:spcPts val="0"/>
                        </a:spcAft>
                        <a:tabLst>
                          <a:tab pos="270510" algn="l"/>
                        </a:tabLst>
                      </a:pPr>
                      <a:r>
                        <a:rPr lang="kk-KZ" sz="1400" dirty="0">
                          <a:effectLst/>
                        </a:rPr>
                        <a:t>5. свободная торговля</a:t>
                      </a:r>
                      <a:endParaRPr lang="ru-RU" sz="1100" dirty="0">
                        <a:effectLst/>
                        <a:latin typeface="Calibri"/>
                        <a:ea typeface="Calibri"/>
                        <a:cs typeface="Times New Roman"/>
                      </a:endParaRPr>
                    </a:p>
                  </a:txBody>
                  <a:tcPr marL="68580" marR="68580" marT="0" marB="0"/>
                </a:tc>
              </a:tr>
            </a:tbl>
          </a:graphicData>
        </a:graphic>
      </p:graphicFrame>
      <p:sp>
        <p:nvSpPr>
          <p:cNvPr id="2" name="Прямоугольник 1"/>
          <p:cNvSpPr/>
          <p:nvPr/>
        </p:nvSpPr>
        <p:spPr>
          <a:xfrm>
            <a:off x="755576" y="4869160"/>
            <a:ext cx="7344816" cy="1477328"/>
          </a:xfrm>
          <a:prstGeom prst="rect">
            <a:avLst/>
          </a:prstGeom>
        </p:spPr>
        <p:txBody>
          <a:bodyPr wrap="square">
            <a:spAutoFit/>
          </a:bodyPr>
          <a:lstStyle/>
          <a:p>
            <a:endParaRPr lang="kk-KZ" b="1" dirty="0" smtClean="0"/>
          </a:p>
          <a:p>
            <a:endParaRPr lang="kk-KZ" b="1" dirty="0"/>
          </a:p>
          <a:p>
            <a:r>
              <a:rPr lang="kk-KZ" dirty="0" smtClean="0"/>
              <a:t>Задание </a:t>
            </a:r>
            <a:r>
              <a:rPr lang="kk-KZ" dirty="0"/>
              <a:t>направлено на умение </a:t>
            </a:r>
            <a:r>
              <a:rPr lang="kk-KZ" dirty="0" smtClean="0"/>
              <a:t>распознавать</a:t>
            </a:r>
            <a:r>
              <a:rPr lang="kk-KZ" dirty="0"/>
              <a:t>, выделять и различать особенности политических мер в экономике</a:t>
            </a:r>
            <a:r>
              <a:rPr lang="kk-KZ" dirty="0" smtClean="0"/>
              <a:t>.</a:t>
            </a:r>
          </a:p>
          <a:p>
            <a:endParaRPr lang="ru-RU" dirty="0"/>
          </a:p>
        </p:txBody>
      </p:sp>
      <p:sp>
        <p:nvSpPr>
          <p:cNvPr id="3" name="Прямоугольник 2"/>
          <p:cNvSpPr/>
          <p:nvPr/>
        </p:nvSpPr>
        <p:spPr>
          <a:xfrm>
            <a:off x="755576" y="548680"/>
            <a:ext cx="7488832" cy="923330"/>
          </a:xfrm>
          <a:prstGeom prst="rect">
            <a:avLst/>
          </a:prstGeom>
        </p:spPr>
        <p:txBody>
          <a:bodyPr wrap="square">
            <a:spAutoFit/>
          </a:bodyPr>
          <a:lstStyle/>
          <a:p>
            <a:r>
              <a:rPr lang="kk-KZ" b="1" dirty="0"/>
              <a:t>Ответ:</a:t>
            </a:r>
            <a:endParaRPr lang="ru-RU" dirty="0"/>
          </a:p>
          <a:p>
            <a:r>
              <a:rPr lang="kk-KZ" b="1" dirty="0"/>
              <a:t>Сравнительная таблица экономической политики Советской власти в Казахстане в 1918-1925 годы</a:t>
            </a:r>
          </a:p>
        </p:txBody>
      </p:sp>
    </p:spTree>
    <p:extLst>
      <p:ext uri="{BB962C8B-B14F-4D97-AF65-F5344CB8AC3E}">
        <p14:creationId xmlns:p14="http://schemas.microsoft.com/office/powerpoint/2010/main" val="2243258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7346"/>
            <a:ext cx="7488832" cy="4801314"/>
          </a:xfrm>
          <a:prstGeom prst="rect">
            <a:avLst/>
          </a:prstGeom>
        </p:spPr>
        <p:txBody>
          <a:bodyPr wrap="square">
            <a:spAutoFit/>
          </a:bodyPr>
          <a:lstStyle/>
          <a:p>
            <a:endParaRPr lang="kk-KZ" dirty="0" smtClean="0"/>
          </a:p>
          <a:p>
            <a:endParaRPr lang="kk-KZ" dirty="0"/>
          </a:p>
          <a:p>
            <a:endParaRPr lang="kk-KZ" dirty="0"/>
          </a:p>
          <a:p>
            <a:pPr algn="just"/>
            <a:r>
              <a:rPr lang="kk-KZ" dirty="0" smtClean="0"/>
              <a:t>Положение </a:t>
            </a:r>
            <a:r>
              <a:rPr lang="kk-KZ" dirty="0"/>
              <a:t>в стране после Гражданской войны становилось все более катастрофическим. Продолжающаяся политика «военного коммунизма» вызвала волну протеста, народного возмущения. В этих условиях в 1921 году Советская власть взяла курс на Новую экономическую политику. Было принято решение о замене продразверстки продналогом. С введением НЭПа разрешалось сдавать землю в аренду, применять наемный труд, поощрялось развитие сельскохозяйственной кредитной, потребительской кооперации и были осуществлены многие другие прогрессивные меры.</a:t>
            </a:r>
            <a:endParaRPr lang="ru-RU" dirty="0"/>
          </a:p>
          <a:p>
            <a:pPr algn="just"/>
            <a:r>
              <a:rPr lang="kk-KZ" dirty="0"/>
              <a:t>Таким образом, в результате НЭПа произошли существенные сдвиги в сельском хозяйстве и промышленности Казахстана, возросло значение товарообмена и товарооборота.</a:t>
            </a:r>
            <a:endParaRPr lang="ru-RU" dirty="0"/>
          </a:p>
          <a:p>
            <a:pPr algn="just"/>
            <a:r>
              <a:rPr lang="kk-KZ" b="1" dirty="0"/>
              <a:t>Учебник:</a:t>
            </a:r>
            <a:r>
              <a:rPr lang="kk-KZ" dirty="0"/>
              <a:t> М.Козыбаев История Казахстана, 9 класс, 2013 г., стр. 60-63, Б.Аяган История Казахстана, 9 класс, 2013 г., стр. 105-106.</a:t>
            </a:r>
            <a:endParaRPr lang="ru-RU" dirty="0"/>
          </a:p>
        </p:txBody>
      </p:sp>
    </p:spTree>
    <p:extLst>
      <p:ext uri="{BB962C8B-B14F-4D97-AF65-F5344CB8AC3E}">
        <p14:creationId xmlns:p14="http://schemas.microsoft.com/office/powerpoint/2010/main" val="3005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76672"/>
            <a:ext cx="7416824" cy="369332"/>
          </a:xfrm>
          <a:prstGeom prst="rect">
            <a:avLst/>
          </a:prstGeom>
        </p:spPr>
        <p:txBody>
          <a:bodyPr wrap="square">
            <a:spAutoFit/>
          </a:bodyPr>
          <a:lstStyle/>
          <a:p>
            <a:r>
              <a:rPr lang="ru-RU" dirty="0"/>
              <a:t>Заполните схему «Улусы на территории Казахстана».</a:t>
            </a:r>
          </a:p>
        </p:txBody>
      </p:sp>
      <p:pic>
        <p:nvPicPr>
          <p:cNvPr id="3" name="Рисунок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24744"/>
            <a:ext cx="7992888" cy="3744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Прямоугольник 3"/>
          <p:cNvSpPr/>
          <p:nvPr/>
        </p:nvSpPr>
        <p:spPr>
          <a:xfrm>
            <a:off x="539552" y="4890187"/>
            <a:ext cx="7992888" cy="1200329"/>
          </a:xfrm>
          <a:prstGeom prst="rect">
            <a:avLst/>
          </a:prstGeom>
        </p:spPr>
        <p:txBody>
          <a:bodyPr wrap="square">
            <a:spAutoFit/>
          </a:bodyPr>
          <a:lstStyle/>
          <a:p>
            <a:endParaRPr lang="ru-RU" b="1" dirty="0" smtClean="0"/>
          </a:p>
          <a:p>
            <a:r>
              <a:rPr lang="ru-RU" dirty="0" smtClean="0"/>
              <a:t>Проверка </a:t>
            </a:r>
            <a:r>
              <a:rPr lang="ru-RU" dirty="0"/>
              <a:t>умения схематично представлять теоретический материал, структурировать накопленные знания, проводить анализ, синтез и оценку исторической информации.</a:t>
            </a:r>
          </a:p>
        </p:txBody>
      </p:sp>
    </p:spTree>
    <p:extLst>
      <p:ext uri="{BB962C8B-B14F-4D97-AF65-F5344CB8AC3E}">
        <p14:creationId xmlns:p14="http://schemas.microsoft.com/office/powerpoint/2010/main" val="164381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76672"/>
            <a:ext cx="812467" cy="369332"/>
          </a:xfrm>
          <a:prstGeom prst="rect">
            <a:avLst/>
          </a:prstGeom>
        </p:spPr>
        <p:txBody>
          <a:bodyPr wrap="none">
            <a:spAutoFit/>
          </a:bodyPr>
          <a:lstStyle/>
          <a:p>
            <a:r>
              <a:rPr lang="ru-RU" b="1" dirty="0"/>
              <a:t>Ответ:</a:t>
            </a:r>
            <a:endParaRPr lang="ru-RU" dirty="0"/>
          </a:p>
        </p:txBody>
      </p:sp>
      <p:pic>
        <p:nvPicPr>
          <p:cNvPr id="3" name="Рисунок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764704"/>
            <a:ext cx="6912768" cy="4032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Прямоугольник 3"/>
          <p:cNvSpPr/>
          <p:nvPr/>
        </p:nvSpPr>
        <p:spPr>
          <a:xfrm>
            <a:off x="1331640" y="4836652"/>
            <a:ext cx="6912768" cy="923330"/>
          </a:xfrm>
          <a:prstGeom prst="rect">
            <a:avLst/>
          </a:prstGeom>
        </p:spPr>
        <p:txBody>
          <a:bodyPr wrap="square">
            <a:spAutoFit/>
          </a:bodyPr>
          <a:lstStyle/>
          <a:p>
            <a:r>
              <a:rPr lang="ru-RU" b="1" dirty="0"/>
              <a:t>Источник:</a:t>
            </a:r>
            <a:r>
              <a:rPr lang="ru-RU" dirty="0"/>
              <a:t> История средневекового Казахстана: Учебник для 7 класса общеобразовательной школы. </a:t>
            </a:r>
            <a:r>
              <a:rPr lang="ru-RU" dirty="0" err="1"/>
              <a:t>С.Жолдасбаев</a:t>
            </a:r>
            <a:r>
              <a:rPr lang="ru-RU" dirty="0"/>
              <a:t>. 2 – е изд., </a:t>
            </a:r>
            <a:r>
              <a:rPr lang="ru-RU" dirty="0" err="1"/>
              <a:t>перераб</a:t>
            </a:r>
            <a:r>
              <a:rPr lang="ru-RU" dirty="0"/>
              <a:t>. – Алматы: </a:t>
            </a:r>
            <a:r>
              <a:rPr lang="ru-RU" dirty="0" err="1"/>
              <a:t>Атамура</a:t>
            </a:r>
            <a:r>
              <a:rPr lang="ru-RU" dirty="0"/>
              <a:t>, 2012. Стр.95 – 101.</a:t>
            </a:r>
          </a:p>
        </p:txBody>
      </p:sp>
    </p:spTree>
    <p:extLst>
      <p:ext uri="{BB962C8B-B14F-4D97-AF65-F5344CB8AC3E}">
        <p14:creationId xmlns:p14="http://schemas.microsoft.com/office/powerpoint/2010/main" val="2355516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6863" y="476672"/>
            <a:ext cx="8451601" cy="954107"/>
          </a:xfrm>
          <a:prstGeom prst="rect">
            <a:avLst/>
          </a:prstGeom>
        </p:spPr>
        <p:txBody>
          <a:bodyPr wrap="square">
            <a:spAutoFit/>
          </a:bodyPr>
          <a:lstStyle/>
          <a:p>
            <a:pPr algn="just">
              <a:defRPr/>
            </a:pP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Емтиханда</a:t>
            </a:r>
            <a:r>
              <a:rPr lang="ru-RU" sz="2800" b="1" dirty="0" smtClean="0">
                <a:latin typeface="Times New Roman" pitchFamily="18" charset="0"/>
                <a:cs typeface="Times New Roman" pitchFamily="18" charset="0"/>
              </a:rPr>
              <a:t> </a:t>
            </a:r>
            <a:r>
              <a:rPr lang="ru-RU" sz="2800" b="1" dirty="0" err="1">
                <a:latin typeface="Times New Roman" pitchFamily="18" charset="0"/>
                <a:cs typeface="Times New Roman" pitchFamily="18" charset="0"/>
              </a:rPr>
              <a:t>жауап</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дайындау</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үшін</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бітірушіге</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кемінде</a:t>
            </a:r>
            <a:r>
              <a:rPr lang="ru-RU" sz="2800" b="1" dirty="0">
                <a:latin typeface="Times New Roman" pitchFamily="18" charset="0"/>
                <a:cs typeface="Times New Roman" pitchFamily="18" charset="0"/>
              </a:rPr>
              <a:t> </a:t>
            </a:r>
            <a:r>
              <a:rPr lang="ru-RU" sz="2800" b="1" dirty="0" smtClean="0">
                <a:latin typeface="Times New Roman" pitchFamily="18" charset="0"/>
                <a:cs typeface="Times New Roman" pitchFamily="18" charset="0"/>
              </a:rPr>
              <a:t> 20 </a:t>
            </a:r>
            <a:r>
              <a:rPr lang="ru-RU" sz="2800" b="1" dirty="0">
                <a:latin typeface="Times New Roman" pitchFamily="18" charset="0"/>
                <a:cs typeface="Times New Roman" pitchFamily="18" charset="0"/>
              </a:rPr>
              <a:t>минут </a:t>
            </a:r>
            <a:r>
              <a:rPr lang="ru-RU" sz="2800" b="1" dirty="0" err="1">
                <a:latin typeface="Times New Roman" pitchFamily="18" charset="0"/>
                <a:cs typeface="Times New Roman" pitchFamily="18" charset="0"/>
              </a:rPr>
              <a:t>уақыт</a:t>
            </a:r>
            <a:r>
              <a:rPr lang="ru-RU" sz="2800" b="1" dirty="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беріледі</a:t>
            </a:r>
            <a:r>
              <a:rPr lang="ru-RU"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p:txBody>
      </p:sp>
      <p:sp>
        <p:nvSpPr>
          <p:cNvPr id="8" name="Rectangle 1"/>
          <p:cNvSpPr>
            <a:spLocks noChangeArrowheads="1"/>
          </p:cNvSpPr>
          <p:nvPr/>
        </p:nvSpPr>
        <p:spPr bwMode="auto">
          <a:xfrm>
            <a:off x="277098" y="1650355"/>
            <a:ext cx="86947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0850" algn="just"/>
            <a:r>
              <a:rPr lang="ru-RU" altLang="ru-RU" sz="2800" b="1" dirty="0" smtClean="0">
                <a:latin typeface="Times New Roman" pitchFamily="18" charset="0"/>
                <a:cs typeface="Times New Roman" pitchFamily="18" charset="0"/>
              </a:rPr>
              <a:t>    </a:t>
            </a:r>
            <a:r>
              <a:rPr lang="ru-RU" altLang="ru-RU" sz="2800" b="1" dirty="0" err="1" smtClean="0">
                <a:latin typeface="Times New Roman" pitchFamily="18" charset="0"/>
                <a:cs typeface="Times New Roman" pitchFamily="18" charset="0"/>
              </a:rPr>
              <a:t>Егер</a:t>
            </a:r>
            <a:r>
              <a:rPr lang="ru-RU" altLang="ru-RU" sz="2800" b="1" dirty="0" smtClean="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білім</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алушы</a:t>
            </a:r>
            <a:r>
              <a:rPr lang="ru-RU" altLang="ru-RU" sz="2800" b="1" dirty="0">
                <a:latin typeface="Times New Roman" pitchFamily="18" charset="0"/>
                <a:cs typeface="Times New Roman" pitchFamily="18" charset="0"/>
              </a:rPr>
              <a:t> билет </a:t>
            </a:r>
            <a:r>
              <a:rPr lang="ru-RU" altLang="ru-RU" sz="2800" b="1" dirty="0" err="1">
                <a:latin typeface="Times New Roman" pitchFamily="18" charset="0"/>
                <a:cs typeface="Times New Roman" pitchFamily="18" charset="0"/>
              </a:rPr>
              <a:t>бойынша</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сұрақтарға</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жауап</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бермесе</a:t>
            </a:r>
            <a:r>
              <a:rPr lang="ru-RU" altLang="ru-RU" sz="2800" b="1" dirty="0">
                <a:latin typeface="Times New Roman" pitchFamily="18" charset="0"/>
                <a:cs typeface="Times New Roman" pitchFamily="18" charset="0"/>
              </a:rPr>
              <a:t>, </a:t>
            </a:r>
            <a:r>
              <a:rPr lang="ru-RU" altLang="ru-RU" sz="2800" b="1" dirty="0" smtClean="0">
                <a:latin typeface="Times New Roman" pitchFamily="18" charset="0"/>
                <a:cs typeface="Times New Roman" pitchFamily="18" charset="0"/>
              </a:rPr>
              <a:t>комиссия </a:t>
            </a:r>
            <a:r>
              <a:rPr lang="ru-RU" altLang="ru-RU" sz="2800" b="1" dirty="0" err="1">
                <a:latin typeface="Times New Roman" pitchFamily="18" charset="0"/>
                <a:cs typeface="Times New Roman" pitchFamily="18" charset="0"/>
              </a:rPr>
              <a:t>оған</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екінші</a:t>
            </a:r>
            <a:r>
              <a:rPr lang="ru-RU" altLang="ru-RU" sz="2800" b="1" dirty="0">
                <a:latin typeface="Times New Roman" pitchFamily="18" charset="0"/>
                <a:cs typeface="Times New Roman" pitchFamily="18" charset="0"/>
              </a:rPr>
              <a:t> билет </a:t>
            </a:r>
            <a:r>
              <a:rPr lang="ru-RU" altLang="ru-RU" sz="2800" b="1" dirty="0" err="1">
                <a:latin typeface="Times New Roman" pitchFamily="18" charset="0"/>
                <a:cs typeface="Times New Roman" pitchFamily="18" charset="0"/>
              </a:rPr>
              <a:t>алуға</a:t>
            </a:r>
            <a:r>
              <a:rPr lang="ru-RU" altLang="ru-RU" sz="2800" b="1" dirty="0">
                <a:latin typeface="Times New Roman" pitchFamily="18" charset="0"/>
                <a:cs typeface="Times New Roman" pitchFamily="18" charset="0"/>
              </a:rPr>
              <a:t> </a:t>
            </a:r>
            <a:r>
              <a:rPr lang="ru-RU" altLang="ru-RU" sz="2800" b="1" dirty="0" err="1">
                <a:latin typeface="Times New Roman" pitchFamily="18" charset="0"/>
                <a:cs typeface="Times New Roman" pitchFamily="18" charset="0"/>
              </a:rPr>
              <a:t>рұқсат</a:t>
            </a:r>
            <a:r>
              <a:rPr lang="ru-RU" altLang="ru-RU" sz="2800" b="1" dirty="0">
                <a:latin typeface="Times New Roman" pitchFamily="18" charset="0"/>
                <a:cs typeface="Times New Roman" pitchFamily="18" charset="0"/>
              </a:rPr>
              <a:t> </a:t>
            </a:r>
            <a:r>
              <a:rPr lang="ru-RU" altLang="ru-RU" sz="2800" b="1" dirty="0" err="1" smtClean="0">
                <a:latin typeface="Times New Roman" pitchFamily="18" charset="0"/>
                <a:cs typeface="Times New Roman" pitchFamily="18" charset="0"/>
              </a:rPr>
              <a:t>береді</a:t>
            </a:r>
            <a:r>
              <a:rPr lang="ru-RU" altLang="ru-RU" sz="2800" b="1" dirty="0" smtClean="0">
                <a:latin typeface="Times New Roman" pitchFamily="18" charset="0"/>
                <a:cs typeface="Times New Roman" pitchFamily="18" charset="0"/>
              </a:rPr>
              <a:t>.</a:t>
            </a:r>
            <a:endParaRPr lang="ru-RU" altLang="ru-RU" sz="2800" b="1" dirty="0">
              <a:latin typeface="Times New Roman" pitchFamily="18" charset="0"/>
              <a:cs typeface="Times New Roman" pitchFamily="18" charset="0"/>
            </a:endParaRPr>
          </a:p>
        </p:txBody>
      </p:sp>
      <p:sp>
        <p:nvSpPr>
          <p:cNvPr id="9" name="Прямоугольник 8"/>
          <p:cNvSpPr/>
          <p:nvPr/>
        </p:nvSpPr>
        <p:spPr>
          <a:xfrm>
            <a:off x="107504" y="3717032"/>
            <a:ext cx="9035131" cy="1815882"/>
          </a:xfrm>
          <a:prstGeom prst="rect">
            <a:avLst/>
          </a:prstGeom>
          <a:ln>
            <a:solidFill>
              <a:schemeClr val="accent1">
                <a:lumMod val="50000"/>
              </a:schemeClr>
            </a:solidFill>
          </a:ln>
        </p:spPr>
        <p:txBody>
          <a:bodyPr wrap="square">
            <a:spAutoFit/>
          </a:bodyPr>
          <a:lstStyle/>
          <a:p>
            <a:r>
              <a:rPr lang="kk-KZ" sz="2800" b="1" dirty="0">
                <a:latin typeface="Times New Roman" pitchFamily="18" charset="0"/>
                <a:cs typeface="Times New Roman" pitchFamily="18" charset="0"/>
              </a:rPr>
              <a:t>	</a:t>
            </a:r>
            <a:r>
              <a:rPr lang="kk-KZ" sz="2800" b="1" dirty="0" smtClean="0">
                <a:latin typeface="Times New Roman" pitchFamily="18" charset="0"/>
                <a:cs typeface="Times New Roman" pitchFamily="18" charset="0"/>
              </a:rPr>
              <a:t>Емтиханда </a:t>
            </a:r>
            <a:r>
              <a:rPr lang="kk-KZ" sz="2800" b="1" dirty="0">
                <a:latin typeface="Times New Roman" pitchFamily="18" charset="0"/>
                <a:cs typeface="Times New Roman" pitchFamily="18" charset="0"/>
              </a:rPr>
              <a:t>заманауи техникалық құралдар мен құрылғыларды қолдануға тыйым салынады. Барлық қосымша қажетті материалдарды </a:t>
            </a:r>
            <a:r>
              <a:rPr lang="kk-KZ" sz="2800" b="1" i="1" dirty="0" smtClean="0">
                <a:latin typeface="Times New Roman" pitchFamily="18" charset="0"/>
                <a:cs typeface="Times New Roman" pitchFamily="18" charset="0"/>
              </a:rPr>
              <a:t>(карталар</a:t>
            </a:r>
            <a:r>
              <a:rPr lang="kk-KZ" sz="2800" b="1" i="1" dirty="0">
                <a:latin typeface="Times New Roman" pitchFamily="18" charset="0"/>
                <a:cs typeface="Times New Roman" pitchFamily="18" charset="0"/>
              </a:rPr>
              <a:t>, сызбалар, </a:t>
            </a:r>
            <a:r>
              <a:rPr lang="kk-KZ" sz="2800" b="1" i="1" dirty="0" smtClean="0">
                <a:latin typeface="Times New Roman" pitchFamily="18" charset="0"/>
                <a:cs typeface="Times New Roman" pitchFamily="18" charset="0"/>
              </a:rPr>
              <a:t>кестелер) </a:t>
            </a:r>
            <a:r>
              <a:rPr lang="kk-KZ" sz="2800" b="1" dirty="0">
                <a:latin typeface="Times New Roman" pitchFamily="18" charset="0"/>
                <a:cs typeface="Times New Roman" pitchFamily="18" charset="0"/>
              </a:rPr>
              <a:t>мұғалім дайындайды. </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386061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404664"/>
            <a:ext cx="7272808" cy="1200329"/>
          </a:xfrm>
          <a:prstGeom prst="rect">
            <a:avLst/>
          </a:prstGeom>
        </p:spPr>
        <p:txBody>
          <a:bodyPr wrap="square">
            <a:spAutoFit/>
          </a:bodyPr>
          <a:lstStyle/>
          <a:p>
            <a:r>
              <a:rPr lang="ru-RU" dirty="0"/>
              <a:t>Отметьте на контурной карте область, где расположен памятник энеолита </a:t>
            </a:r>
            <a:r>
              <a:rPr lang="ru-RU" dirty="0" err="1" smtClean="0"/>
              <a:t>Шебир</a:t>
            </a:r>
            <a:r>
              <a:rPr lang="ru-RU" dirty="0"/>
              <a:t> </a:t>
            </a:r>
            <a:r>
              <a:rPr lang="ru-RU" dirty="0" smtClean="0"/>
              <a:t>и расскажите </a:t>
            </a:r>
            <a:r>
              <a:rPr lang="ru-RU" dirty="0"/>
              <a:t>о находках, обнаруженных при раскопках данного памятника</a:t>
            </a:r>
            <a:r>
              <a:rPr lang="ru-RU" dirty="0" smtClean="0"/>
              <a:t>.</a:t>
            </a:r>
          </a:p>
          <a:p>
            <a:endParaRPr lang="ru-RU" dirty="0"/>
          </a:p>
        </p:txBody>
      </p:sp>
      <p:pic>
        <p:nvPicPr>
          <p:cNvPr id="3" name="Рисунок 2" descr="F:\Kazakhstan-eq.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700808"/>
            <a:ext cx="7272807" cy="3168352"/>
          </a:xfrm>
          <a:prstGeom prst="rect">
            <a:avLst/>
          </a:prstGeom>
          <a:noFill/>
          <a:ln>
            <a:noFill/>
          </a:ln>
        </p:spPr>
      </p:pic>
      <p:sp>
        <p:nvSpPr>
          <p:cNvPr id="4" name="Прямоугольник 3"/>
          <p:cNvSpPr/>
          <p:nvPr/>
        </p:nvSpPr>
        <p:spPr>
          <a:xfrm>
            <a:off x="937477" y="4869160"/>
            <a:ext cx="7234921" cy="923330"/>
          </a:xfrm>
          <a:prstGeom prst="rect">
            <a:avLst/>
          </a:prstGeom>
        </p:spPr>
        <p:txBody>
          <a:bodyPr wrap="square">
            <a:spAutoFit/>
          </a:bodyPr>
          <a:lstStyle/>
          <a:p>
            <a:r>
              <a:rPr lang="ru-RU" dirty="0" smtClean="0"/>
              <a:t>Ответ: Памятник </a:t>
            </a:r>
            <a:r>
              <a:rPr lang="ru-RU" dirty="0"/>
              <a:t>энеолита </a:t>
            </a:r>
            <a:r>
              <a:rPr lang="ru-RU" dirty="0" err="1"/>
              <a:t>Шебир</a:t>
            </a:r>
            <a:r>
              <a:rPr lang="ru-RU" dirty="0"/>
              <a:t> находится  Западном регионе Казахстана в </a:t>
            </a:r>
            <a:r>
              <a:rPr lang="ru-RU" dirty="0" err="1"/>
              <a:t>Мангистауской</a:t>
            </a:r>
            <a:r>
              <a:rPr lang="ru-RU" dirty="0"/>
              <a:t> области. Там обнаружены керамическая посуда. Украшения из морских моллюсков.</a:t>
            </a:r>
          </a:p>
        </p:txBody>
      </p:sp>
    </p:spTree>
    <p:extLst>
      <p:ext uri="{BB962C8B-B14F-4D97-AF65-F5344CB8AC3E}">
        <p14:creationId xmlns:p14="http://schemas.microsoft.com/office/powerpoint/2010/main" val="1316562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8136904" cy="646331"/>
          </a:xfrm>
          <a:prstGeom prst="rect">
            <a:avLst/>
          </a:prstGeom>
        </p:spPr>
        <p:txBody>
          <a:bodyPr wrap="square">
            <a:spAutoFit/>
          </a:bodyPr>
          <a:lstStyle/>
          <a:p>
            <a:r>
              <a:rPr lang="ru-RU" dirty="0"/>
              <a:t>Сравните мифологические представления об устройстве мира саков и </a:t>
            </a:r>
            <a:r>
              <a:rPr lang="ru-RU" dirty="0" err="1"/>
              <a:t>уйсунов</a:t>
            </a:r>
            <a:r>
              <a:rPr lang="ru-RU" dirty="0"/>
              <a:t> на примерах головного убора «Золотого человека» и «Каргалинской диадемы».</a:t>
            </a:r>
          </a:p>
        </p:txBody>
      </p:sp>
      <p:pic>
        <p:nvPicPr>
          <p:cNvPr id="3" name="Рисунок 2"/>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2592288" cy="3460750"/>
          </a:xfrm>
          <a:prstGeom prst="rect">
            <a:avLst/>
          </a:prstGeom>
          <a:noFill/>
        </p:spPr>
      </p:pic>
      <p:pic>
        <p:nvPicPr>
          <p:cNvPr id="4" name="Рисунок 3"/>
          <p:cNvPicPr/>
          <p:nvPr/>
        </p:nvPicPr>
        <p:blipFill>
          <a:blip r:embed="rId3">
            <a:extLst>
              <a:ext uri="{28A0092B-C50C-407E-A947-70E740481C1C}">
                <a14:useLocalDpi xmlns:a14="http://schemas.microsoft.com/office/drawing/2010/main" val="0"/>
              </a:ext>
            </a:extLst>
          </a:blip>
          <a:srcRect/>
          <a:stretch>
            <a:fillRect/>
          </a:stretch>
        </p:blipFill>
        <p:spPr bwMode="auto">
          <a:xfrm>
            <a:off x="3663605" y="1098461"/>
            <a:ext cx="4176464" cy="3460750"/>
          </a:xfrm>
          <a:prstGeom prst="rect">
            <a:avLst/>
          </a:prstGeom>
          <a:noFill/>
        </p:spPr>
      </p:pic>
      <p:sp>
        <p:nvSpPr>
          <p:cNvPr id="5" name="Прямоугольник 4"/>
          <p:cNvSpPr/>
          <p:nvPr/>
        </p:nvSpPr>
        <p:spPr>
          <a:xfrm>
            <a:off x="1042667" y="4797152"/>
            <a:ext cx="6797402" cy="646331"/>
          </a:xfrm>
          <a:prstGeom prst="rect">
            <a:avLst/>
          </a:prstGeom>
        </p:spPr>
        <p:txBody>
          <a:bodyPr wrap="square">
            <a:spAutoFit/>
          </a:bodyPr>
          <a:lstStyle/>
          <a:p>
            <a:r>
              <a:rPr lang="kk-KZ" dirty="0"/>
              <a:t>Задание направлено на </a:t>
            </a:r>
            <a:r>
              <a:rPr lang="kk-KZ" dirty="0" smtClean="0"/>
              <a:t>сравнение распознавать</a:t>
            </a:r>
            <a:r>
              <a:rPr lang="kk-KZ" dirty="0"/>
              <a:t>, выделять и различать особенности </a:t>
            </a:r>
            <a:r>
              <a:rPr lang="kk-KZ" dirty="0" smtClean="0"/>
              <a:t>данных изделии.</a:t>
            </a:r>
            <a:endParaRPr lang="kk-KZ" dirty="0"/>
          </a:p>
        </p:txBody>
      </p:sp>
    </p:spTree>
    <p:extLst>
      <p:ext uri="{BB962C8B-B14F-4D97-AF65-F5344CB8AC3E}">
        <p14:creationId xmlns:p14="http://schemas.microsoft.com/office/powerpoint/2010/main" val="286578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62500" lnSpcReduction="20000"/>
          </a:bodyPr>
          <a:lstStyle/>
          <a:p>
            <a:pPr indent="0" algn="just">
              <a:buNone/>
              <a:tabLst>
                <a:tab pos="201613" algn="l"/>
                <a:tab pos="633413" algn="l"/>
              </a:tabLst>
            </a:pPr>
            <a:r>
              <a:rPr lang="kk-KZ" b="1" dirty="0" smtClean="0">
                <a:latin typeface="Times New Roman" pitchFamily="18" charset="0"/>
                <a:cs typeface="Times New Roman" pitchFamily="18" charset="0"/>
              </a:rPr>
              <a:t>	Әрқайсысы </a:t>
            </a:r>
            <a:r>
              <a:rPr lang="kk-KZ" b="1" dirty="0">
                <a:latin typeface="Times New Roman" pitchFamily="18" charset="0"/>
                <a:cs typeface="Times New Roman" pitchFamily="18" charset="0"/>
              </a:rPr>
              <a:t>ең жоғары 10 балмен бағаланатын 1 және 2 сұрақтарды бағалауға қойылатын талаптар: </a:t>
            </a:r>
            <a:endParaRPr lang="ru-RU" altLang="ru-RU" b="1" dirty="0">
              <a:latin typeface="Times New Roman" pitchFamily="18" charset="0"/>
              <a:cs typeface="Times New Roman" pitchFamily="18" charset="0"/>
            </a:endParaRPr>
          </a:p>
          <a:p>
            <a:pPr indent="0" algn="just">
              <a:buNone/>
              <a:tabLst>
                <a:tab pos="201613" algn="l"/>
                <a:tab pos="633413" algn="l"/>
              </a:tabLst>
            </a:pPr>
            <a:r>
              <a:rPr lang="ru-RU" altLang="ru-RU" b="1" i="1" dirty="0" err="1">
                <a:latin typeface="Times New Roman" pitchFamily="18" charset="0"/>
                <a:cs typeface="Times New Roman" pitchFamily="18" charset="0"/>
              </a:rPr>
              <a:t>базалық</a:t>
            </a:r>
            <a:r>
              <a:rPr lang="ru-RU" altLang="ru-RU" b="1" i="1" dirty="0">
                <a:latin typeface="Times New Roman" pitchFamily="18" charset="0"/>
                <a:cs typeface="Times New Roman" pitchFamily="18" charset="0"/>
              </a:rPr>
              <a:t> </a:t>
            </a:r>
            <a:r>
              <a:rPr lang="ru-RU" altLang="ru-RU" b="1" i="1" dirty="0" err="1">
                <a:latin typeface="Times New Roman" pitchFamily="18" charset="0"/>
                <a:cs typeface="Times New Roman" pitchFamily="18" charset="0"/>
              </a:rPr>
              <a:t>деңгейдегі</a:t>
            </a:r>
            <a:r>
              <a:rPr lang="ru-RU" altLang="ru-RU" b="1" i="1" dirty="0">
                <a:latin typeface="Times New Roman" pitchFamily="18" charset="0"/>
                <a:cs typeface="Times New Roman" pitchFamily="18" charset="0"/>
              </a:rPr>
              <a:t> </a:t>
            </a:r>
            <a:r>
              <a:rPr lang="ru-RU" altLang="ru-RU" b="1" i="1" dirty="0" err="1">
                <a:latin typeface="Times New Roman" pitchFamily="18" charset="0"/>
                <a:cs typeface="Times New Roman" pitchFamily="18" charset="0"/>
              </a:rPr>
              <a:t>жауап</a:t>
            </a:r>
            <a:r>
              <a:rPr lang="ru-RU" altLang="ru-RU" b="1" dirty="0">
                <a:latin typeface="Times New Roman" pitchFamily="18" charset="0"/>
                <a:cs typeface="Times New Roman" pitchFamily="18" charset="0"/>
              </a:rPr>
              <a:t> – 1-6 балл;</a:t>
            </a:r>
          </a:p>
          <a:p>
            <a:pPr indent="0" algn="just">
              <a:buNone/>
              <a:tabLst>
                <a:tab pos="201613" algn="l"/>
                <a:tab pos="633413" algn="l"/>
              </a:tabLst>
            </a:pPr>
            <a:r>
              <a:rPr lang="ru-RU" altLang="ru-RU" b="1" i="1" dirty="0" err="1">
                <a:latin typeface="Times New Roman" pitchFamily="18" charset="0"/>
                <a:cs typeface="Times New Roman" pitchFamily="18" charset="0"/>
              </a:rPr>
              <a:t>жоғары</a:t>
            </a:r>
            <a:r>
              <a:rPr lang="ru-RU" altLang="ru-RU" b="1" i="1" dirty="0">
                <a:latin typeface="Times New Roman" pitchFamily="18" charset="0"/>
                <a:cs typeface="Times New Roman" pitchFamily="18" charset="0"/>
              </a:rPr>
              <a:t> </a:t>
            </a:r>
            <a:r>
              <a:rPr lang="ru-RU" altLang="ru-RU" b="1" i="1" dirty="0" err="1">
                <a:latin typeface="Times New Roman" pitchFamily="18" charset="0"/>
                <a:cs typeface="Times New Roman" pitchFamily="18" charset="0"/>
              </a:rPr>
              <a:t>деңгейдегі</a:t>
            </a:r>
            <a:r>
              <a:rPr lang="ru-RU" altLang="ru-RU" b="1" i="1" dirty="0">
                <a:latin typeface="Times New Roman" pitchFamily="18" charset="0"/>
                <a:cs typeface="Times New Roman" pitchFamily="18" charset="0"/>
              </a:rPr>
              <a:t> </a:t>
            </a:r>
            <a:r>
              <a:rPr lang="ru-RU" altLang="ru-RU" b="1" i="1" dirty="0" err="1">
                <a:latin typeface="Times New Roman" pitchFamily="18" charset="0"/>
                <a:cs typeface="Times New Roman" pitchFamily="18" charset="0"/>
              </a:rPr>
              <a:t>жауап</a:t>
            </a:r>
            <a:r>
              <a:rPr lang="ru-RU" altLang="ru-RU" b="1" dirty="0">
                <a:latin typeface="Times New Roman" pitchFamily="18" charset="0"/>
                <a:cs typeface="Times New Roman" pitchFamily="18" charset="0"/>
              </a:rPr>
              <a:t> – 7-10 балл.</a:t>
            </a:r>
          </a:p>
          <a:p>
            <a:pPr indent="0" algn="just">
              <a:buNone/>
              <a:tabLst>
                <a:tab pos="201613" algn="l"/>
                <a:tab pos="633413" algn="l"/>
              </a:tabLst>
            </a:pPr>
            <a:r>
              <a:rPr lang="ru-RU" b="1" i="1" dirty="0" err="1">
                <a:latin typeface="Times New Roman" pitchFamily="18" charset="0"/>
                <a:cs typeface="Times New Roman" pitchFamily="18" charset="0"/>
              </a:rPr>
              <a:t>Базалық</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деңгей</a:t>
            </a:r>
            <a:r>
              <a:rPr lang="ru-RU" b="1" dirty="0">
                <a:latin typeface="Times New Roman" pitchFamily="18" charset="0"/>
                <a:cs typeface="Times New Roman" pitchFamily="18" charset="0"/>
              </a:rPr>
              <a:t>: </a:t>
            </a:r>
          </a:p>
          <a:p>
            <a:pPr indent="450850" algn="just">
              <a:buFont typeface="Arial" charset="0"/>
              <a:buChar char="•"/>
              <a:tabLst>
                <a:tab pos="201613" algn="l"/>
                <a:tab pos="633413" algn="l"/>
              </a:tabLst>
            </a:pPr>
            <a:r>
              <a:rPr lang="kk-KZ" b="1" dirty="0">
                <a:latin typeface="Times New Roman" pitchFamily="18" charset="0"/>
                <a:cs typeface="Times New Roman" pitchFamily="18" charset="0"/>
              </a:rPr>
              <a:t>   Қазақстан тарихындағы негізгі  фактілерді, құбылыстар мен процестерді әлемдік тарихтың құрамдас бөлігі ретінде қарастыра білуі, тарихи оқиғаларды уақыт шеңберімен баяндай алуы. </a:t>
            </a:r>
            <a:endParaRPr lang="ru-RU" b="1" dirty="0">
              <a:latin typeface="Times New Roman" pitchFamily="18" charset="0"/>
              <a:cs typeface="Times New Roman" pitchFamily="18" charset="0"/>
            </a:endParaRPr>
          </a:p>
          <a:p>
            <a:pPr indent="0" algn="just">
              <a:buNone/>
              <a:tabLst>
                <a:tab pos="201613" algn="l"/>
                <a:tab pos="633413" algn="l"/>
              </a:tabLst>
            </a:pPr>
            <a:r>
              <a:rPr lang="ru-RU" b="1" i="1" dirty="0" err="1">
                <a:latin typeface="Times New Roman" pitchFamily="18" charset="0"/>
                <a:cs typeface="Times New Roman" pitchFamily="18" charset="0"/>
              </a:rPr>
              <a:t>Жоғары</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деңгей</a:t>
            </a:r>
            <a:r>
              <a:rPr lang="ru-RU" b="1" i="1" dirty="0">
                <a:latin typeface="Times New Roman" pitchFamily="18" charset="0"/>
                <a:cs typeface="Times New Roman" pitchFamily="18" charset="0"/>
              </a:rPr>
              <a:t>:</a:t>
            </a:r>
          </a:p>
          <a:p>
            <a:pPr indent="450850" algn="just">
              <a:buFont typeface="Arial" charset="0"/>
              <a:buChar char="•"/>
              <a:tabLst>
                <a:tab pos="201613" algn="l"/>
                <a:tab pos="633413" algn="l"/>
              </a:tabLst>
            </a:pPr>
            <a:r>
              <a:rPr lang="kk-KZ" b="1" dirty="0">
                <a:latin typeface="Times New Roman" pitchFamily="18" charset="0"/>
                <a:cs typeface="Times New Roman" pitchFamily="18" charset="0"/>
              </a:rPr>
              <a:t>тарихи білімдерін теориялық, фактологиялық, хронологиялық, картографиялық қосымша деректер арқылы және тарихи тұлғаның қоғамдық саяси қызметі мен ұлт тарихында алатын орнын салыстырмалы талдауы негізінде себеп-салдарлық байланыстарды анықтау, </a:t>
            </a:r>
            <a:r>
              <a:rPr lang="kk-KZ" b="1" dirty="0" smtClean="0">
                <a:latin typeface="Times New Roman" pitchFamily="18" charset="0"/>
                <a:cs typeface="Times New Roman" pitchFamily="18" charset="0"/>
              </a:rPr>
              <a:t> жағдаяттарды </a:t>
            </a:r>
            <a:r>
              <a:rPr lang="kk-KZ" b="1" dirty="0">
                <a:latin typeface="Times New Roman" pitchFamily="18" charset="0"/>
                <a:cs typeface="Times New Roman" pitchFamily="18" charset="0"/>
              </a:rPr>
              <a:t>талдау;</a:t>
            </a:r>
            <a:endParaRPr lang="ru-RU" b="1" dirty="0">
              <a:latin typeface="Times New Roman" pitchFamily="18" charset="0"/>
              <a:cs typeface="Times New Roman" pitchFamily="18" charset="0"/>
            </a:endParaRPr>
          </a:p>
          <a:p>
            <a:pPr indent="450850">
              <a:buFont typeface="Arial" charset="0"/>
              <a:buChar char="•"/>
              <a:tabLst>
                <a:tab pos="201613" algn="l"/>
                <a:tab pos="633413" algn="l"/>
              </a:tabLst>
            </a:pPr>
            <a:r>
              <a:rPr lang="kk-KZ" b="1" dirty="0">
                <a:latin typeface="Times New Roman" pitchFamily="18" charset="0"/>
                <a:cs typeface="Times New Roman" pitchFamily="18" charset="0"/>
              </a:rPr>
              <a:t>жинақтау, бағалау негізінде ой қорытынды жасау.</a:t>
            </a:r>
            <a:endParaRPr lang="ru-RU" b="1" dirty="0">
              <a:latin typeface="Times New Roman" pitchFamily="18" charset="0"/>
              <a:cs typeface="Times New Roman" pitchFamily="18" charset="0"/>
            </a:endParaRPr>
          </a:p>
          <a:p>
            <a:endParaRPr lang="ru-RU" dirty="0"/>
          </a:p>
        </p:txBody>
      </p:sp>
      <p:sp>
        <p:nvSpPr>
          <p:cNvPr id="4" name="Заголовок 3"/>
          <p:cNvSpPr>
            <a:spLocks noGrp="1"/>
          </p:cNvSpPr>
          <p:nvPr>
            <p:ph type="title"/>
          </p:nvPr>
        </p:nvSpPr>
        <p:spPr>
          <a:xfrm>
            <a:off x="457200" y="369085"/>
            <a:ext cx="8229600" cy="954107"/>
          </a:xfrm>
          <a:prstGeom prst="rect">
            <a:avLst/>
          </a:prstGeom>
          <a:solidFill>
            <a:schemeClr val="accent1">
              <a:lumMod val="20000"/>
              <a:lumOff val="80000"/>
            </a:schemeClr>
          </a:solidFill>
          <a:scene3d>
            <a:camera prst="orthographicFront"/>
            <a:lightRig rig="threePt" dir="t"/>
          </a:scene3d>
          <a:sp3d>
            <a:bevelT/>
          </a:sp3d>
        </p:spPr>
        <p:txBody>
          <a:bodyPr>
            <a:spAutoFit/>
          </a:bodyPr>
          <a:lstStyle/>
          <a:p>
            <a:pPr indent="450850" algn="ctr">
              <a:tabLst>
                <a:tab pos="201613" algn="l"/>
                <a:tab pos="633413" algn="l"/>
              </a:tabLst>
              <a:defRPr/>
            </a:pPr>
            <a:r>
              <a:rPr lang="ru-RU" sz="2800" b="1" i="1" dirty="0" err="1">
                <a:solidFill>
                  <a:srgbClr val="1F4E79"/>
                </a:solidFill>
                <a:latin typeface="Times New Roman" pitchFamily="18" charset="0"/>
                <a:cs typeface="Times New Roman" pitchFamily="18" charset="0"/>
              </a:rPr>
              <a:t>Бағалау</a:t>
            </a:r>
            <a:r>
              <a:rPr lang="ru-RU" sz="2800" b="1" i="1" dirty="0" smtClean="0">
                <a:solidFill>
                  <a:srgbClr val="1F4E79"/>
                </a:solidFill>
                <a:latin typeface="Times New Roman" pitchFamily="18" charset="0"/>
                <a:cs typeface="Times New Roman" pitchFamily="18" charset="0"/>
              </a:rPr>
              <a:t>.</a:t>
            </a:r>
            <a:br>
              <a:rPr lang="ru-RU" sz="2800" b="1" i="1" dirty="0" smtClean="0">
                <a:solidFill>
                  <a:srgbClr val="1F4E79"/>
                </a:solidFill>
                <a:latin typeface="Times New Roman" pitchFamily="18" charset="0"/>
                <a:cs typeface="Times New Roman" pitchFamily="18" charset="0"/>
              </a:rPr>
            </a:br>
            <a:r>
              <a:rPr lang="ru-RU" sz="2800" b="1" i="1" dirty="0" smtClean="0">
                <a:solidFill>
                  <a:srgbClr val="1F4E79"/>
                </a:solidFill>
                <a:latin typeface="Times New Roman" pitchFamily="18" charset="0"/>
                <a:cs typeface="Times New Roman" pitchFamily="18" charset="0"/>
              </a:rPr>
              <a:t> </a:t>
            </a:r>
            <a:r>
              <a:rPr lang="ru-RU" sz="2800" b="1" i="1" dirty="0" err="1">
                <a:solidFill>
                  <a:srgbClr val="1F4E79"/>
                </a:solidFill>
                <a:latin typeface="Times New Roman" pitchFamily="18" charset="0"/>
                <a:cs typeface="Times New Roman" pitchFamily="18" charset="0"/>
              </a:rPr>
              <a:t>Қазақстан</a:t>
            </a:r>
            <a:r>
              <a:rPr lang="ru-RU" sz="2800" b="1" i="1" dirty="0">
                <a:solidFill>
                  <a:srgbClr val="1F4E79"/>
                </a:solidFill>
                <a:latin typeface="Times New Roman" pitchFamily="18" charset="0"/>
                <a:cs typeface="Times New Roman" pitchFamily="18" charset="0"/>
              </a:rPr>
              <a:t> </a:t>
            </a:r>
            <a:r>
              <a:rPr lang="ru-RU" sz="2800" b="1" i="1" dirty="0" err="1">
                <a:solidFill>
                  <a:srgbClr val="1F4E79"/>
                </a:solidFill>
                <a:latin typeface="Times New Roman" pitchFamily="18" charset="0"/>
                <a:cs typeface="Times New Roman" pitchFamily="18" charset="0"/>
              </a:rPr>
              <a:t>тарихы</a:t>
            </a:r>
            <a:endParaRPr lang="ru-RU" sz="2800" dirty="0">
              <a:solidFill>
                <a:srgbClr val="1F4E79"/>
              </a:solidFill>
              <a:latin typeface="Times New Roman" pitchFamily="18" charset="0"/>
              <a:cs typeface="Times New Roman" pitchFamily="18" charset="0"/>
            </a:endParaRPr>
          </a:p>
        </p:txBody>
      </p:sp>
    </p:spTree>
    <p:extLst>
      <p:ext uri="{BB962C8B-B14F-4D97-AF65-F5344CB8AC3E}">
        <p14:creationId xmlns:p14="http://schemas.microsoft.com/office/powerpoint/2010/main" val="3438158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332656"/>
            <a:ext cx="7848872" cy="1384995"/>
          </a:xfrm>
          <a:prstGeom prst="rect">
            <a:avLst/>
          </a:prstGeom>
        </p:spPr>
        <p:txBody>
          <a:bodyPr wrap="square">
            <a:spAutoFit/>
          </a:bodyPr>
          <a:lstStyle/>
          <a:p>
            <a:pPr algn="ctr"/>
            <a:r>
              <a:rPr lang="kk-KZ" b="1" dirty="0" smtClean="0">
                <a:solidFill>
                  <a:srgbClr val="002060"/>
                </a:solidFill>
                <a:latin typeface="Times New Roman" pitchFamily="18" charset="0"/>
                <a:cs typeface="Times New Roman" pitchFamily="18" charset="0"/>
              </a:rPr>
              <a:t>	</a:t>
            </a:r>
            <a:r>
              <a:rPr lang="kk-KZ" sz="2800" b="1" dirty="0" smtClean="0">
                <a:solidFill>
                  <a:srgbClr val="002060"/>
                </a:solidFill>
                <a:latin typeface="Times New Roman" pitchFamily="18" charset="0"/>
                <a:cs typeface="Times New Roman" pitchFamily="18" charset="0"/>
              </a:rPr>
              <a:t>Практикалық сипаттағы билеттің 3-ші сұрағын ең жоғары </a:t>
            </a:r>
            <a:br>
              <a:rPr lang="kk-KZ" sz="2800" b="1" dirty="0" smtClean="0">
                <a:solidFill>
                  <a:srgbClr val="002060"/>
                </a:solidFill>
                <a:latin typeface="Times New Roman" pitchFamily="18" charset="0"/>
                <a:cs typeface="Times New Roman" pitchFamily="18" charset="0"/>
              </a:rPr>
            </a:br>
            <a:r>
              <a:rPr lang="kk-KZ" sz="2800" b="1" dirty="0" smtClean="0">
                <a:solidFill>
                  <a:srgbClr val="002060"/>
                </a:solidFill>
                <a:latin typeface="Times New Roman" pitchFamily="18" charset="0"/>
                <a:cs typeface="Times New Roman" pitchFamily="18" charset="0"/>
              </a:rPr>
              <a:t>10 ұпаймен бағалауға қойылатын талаптар:</a:t>
            </a:r>
            <a:endParaRPr lang="ru-RU" sz="2800" dirty="0"/>
          </a:p>
        </p:txBody>
      </p:sp>
      <p:sp>
        <p:nvSpPr>
          <p:cNvPr id="5" name="Прямоугольник 4"/>
          <p:cNvSpPr/>
          <p:nvPr/>
        </p:nvSpPr>
        <p:spPr>
          <a:xfrm>
            <a:off x="755576" y="2060848"/>
            <a:ext cx="7632848" cy="4524315"/>
          </a:xfrm>
          <a:prstGeom prst="rect">
            <a:avLst/>
          </a:prstGeom>
        </p:spPr>
        <p:txBody>
          <a:bodyPr wrap="square">
            <a:spAutoFit/>
          </a:bodyPr>
          <a:lstStyle/>
          <a:p>
            <a:pPr algn="just">
              <a:buFont typeface="Arial" pitchFamily="34" charset="0"/>
              <a:buChar char="•"/>
              <a:defRPr/>
            </a:pPr>
            <a:r>
              <a:rPr lang="kk-KZ" sz="2400" b="1" dirty="0"/>
              <a:t>Қазақстан тарихындағы негізгі  фактілерді, құбылыстар мен үдерістерді тарихи карта арқылы көрсету;</a:t>
            </a:r>
          </a:p>
          <a:p>
            <a:pPr algn="just">
              <a:buFont typeface="Arial" pitchFamily="34" charset="0"/>
              <a:buChar char="•"/>
              <a:defRPr/>
            </a:pPr>
            <a:endParaRPr lang="ru-RU" sz="2400" b="1" dirty="0"/>
          </a:p>
          <a:p>
            <a:pPr algn="just">
              <a:buFont typeface="Arial" pitchFamily="34" charset="0"/>
              <a:buChar char="•"/>
              <a:defRPr/>
            </a:pPr>
            <a:r>
              <a:rPr lang="kk-KZ" sz="2400" b="1" dirty="0"/>
              <a:t>тарихи фактілерді, құбылыстар мен үдерістерді тірек-сызбаларға түсіру, хронологиялық тізбек құру;</a:t>
            </a:r>
          </a:p>
          <a:p>
            <a:pPr algn="just">
              <a:buFont typeface="Arial" pitchFamily="34" charset="0"/>
              <a:buChar char="•"/>
              <a:defRPr/>
            </a:pPr>
            <a:endParaRPr lang="ru-RU" sz="2400" b="1" dirty="0"/>
          </a:p>
          <a:p>
            <a:pPr algn="just">
              <a:buFont typeface="Arial" pitchFamily="34" charset="0"/>
              <a:buChar char="•"/>
              <a:defRPr/>
            </a:pPr>
            <a:r>
              <a:rPr lang="kk-KZ" sz="2400" b="1" dirty="0"/>
              <a:t>тарихи тұлғаның қоғамдық саяси қызметі мен ұлт тарихында алатын </a:t>
            </a:r>
            <a:r>
              <a:rPr lang="kk-KZ" sz="2400" b="1" dirty="0" smtClean="0"/>
              <a:t>орнын бағалау</a:t>
            </a:r>
            <a:r>
              <a:rPr lang="kk-KZ" sz="2400" b="1" dirty="0"/>
              <a:t>;</a:t>
            </a:r>
          </a:p>
          <a:p>
            <a:pPr algn="just">
              <a:buFont typeface="Arial" pitchFamily="34" charset="0"/>
              <a:buChar char="•"/>
              <a:defRPr/>
            </a:pPr>
            <a:endParaRPr lang="ru-RU" sz="2400" b="1" dirty="0"/>
          </a:p>
          <a:p>
            <a:pPr algn="just">
              <a:buFont typeface="Arial" pitchFamily="34" charset="0"/>
              <a:buChar char="•"/>
              <a:defRPr/>
            </a:pPr>
            <a:r>
              <a:rPr lang="kk-KZ" sz="2400" b="1" dirty="0"/>
              <a:t>иллюстративті материалдар арқылы оқиға желісін баяндау. </a:t>
            </a:r>
            <a:endParaRPr lang="ru-RU" sz="2400" b="1" dirty="0"/>
          </a:p>
        </p:txBody>
      </p:sp>
    </p:spTree>
    <p:extLst>
      <p:ext uri="{BB962C8B-B14F-4D97-AF65-F5344CB8AC3E}">
        <p14:creationId xmlns:p14="http://schemas.microsoft.com/office/powerpoint/2010/main" val="741879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431800" y="785813"/>
            <a:ext cx="82629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90000"/>
              </a:lnSpc>
              <a:spcBef>
                <a:spcPts val="1000"/>
              </a:spcBef>
              <a:tabLst>
                <a:tab pos="201613" algn="l"/>
                <a:tab pos="633413" algn="l"/>
              </a:tabLst>
            </a:pPr>
            <a:r>
              <a:rPr lang="kk-KZ" sz="2800" b="1" dirty="0">
                <a:latin typeface="Times New Roman" pitchFamily="18" charset="0"/>
                <a:cs typeface="Times New Roman" pitchFamily="18" charset="0"/>
              </a:rPr>
              <a:t>Қазақстан тарихы бойынша бағалау өлшемшарттары</a:t>
            </a:r>
            <a:endParaRPr lang="ru-RU" sz="2800" b="1" dirty="0">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732319112"/>
              </p:ext>
            </p:extLst>
          </p:nvPr>
        </p:nvGraphicFramePr>
        <p:xfrm>
          <a:off x="414338" y="1772816"/>
          <a:ext cx="8340725" cy="3318038"/>
        </p:xfrm>
        <a:graphic>
          <a:graphicData uri="http://schemas.openxmlformats.org/drawingml/2006/table">
            <a:tbl>
              <a:tblPr/>
              <a:tblGrid>
                <a:gridCol w="731837"/>
                <a:gridCol w="5838825"/>
                <a:gridCol w="1770063"/>
              </a:tblGrid>
              <a:tr h="34180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800" b="1" i="0" u="none" strike="noStrike" cap="none" normalizeH="0" baseline="0" dirty="0" smtClean="0">
                        <a:ln>
                          <a:noFill/>
                        </a:ln>
                        <a:solidFill>
                          <a:schemeClr val="tx1"/>
                        </a:solidFill>
                        <a:effectLst/>
                        <a:latin typeface="Cambria"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k-KZ" sz="1800" b="1" i="0" u="none" strike="noStrike" cap="none" normalizeH="0" baseline="0" dirty="0" smtClean="0">
                          <a:ln>
                            <a:noFill/>
                          </a:ln>
                          <a:solidFill>
                            <a:schemeClr val="tx1"/>
                          </a:solidFill>
                          <a:effectLst/>
                          <a:latin typeface="Times New Roman" pitchFamily="18" charset="0"/>
                          <a:cs typeface="Times New Roman" pitchFamily="18" charset="0"/>
                        </a:rPr>
                        <a:t>Өлшемшарттар</a:t>
                      </a:r>
                      <a:endParaRPr kumimoji="0" lang="ru-RU" sz="1800" b="1" i="0" u="none" strike="noStrike" cap="none" normalizeH="0" baseline="0" dirty="0" smtClean="0">
                        <a:ln>
                          <a:noFill/>
                        </a:ln>
                        <a:solidFill>
                          <a:schemeClr val="tx1"/>
                        </a:solidFill>
                        <a:effectLst/>
                        <a:latin typeface="Cambria"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Балл </a:t>
                      </a:r>
                      <a:endParaRPr kumimoji="0" lang="ru-RU" sz="1800" b="1" i="0" u="none" strike="noStrike" cap="none" normalizeH="0" baseline="0" smtClean="0">
                        <a:ln>
                          <a:noFill/>
                        </a:ln>
                        <a:solidFill>
                          <a:schemeClr val="tx1"/>
                        </a:solidFill>
                        <a:effectLst/>
                        <a:latin typeface="Cambria"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252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ru-RU" sz="1800" b="1" i="0" u="none" strike="noStrike" cap="none" normalizeH="0" baseline="0" dirty="0" smtClean="0">
                        <a:ln>
                          <a:noFill/>
                        </a:ln>
                        <a:solidFill>
                          <a:schemeClr val="tx1"/>
                        </a:solidFill>
                        <a:effectLst/>
                        <a:latin typeface="Cambria"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1" i="0" u="none" strike="noStrike" cap="none" normalizeH="0" baseline="0" dirty="0" smtClean="0">
                          <a:ln>
                            <a:noFill/>
                          </a:ln>
                          <a:solidFill>
                            <a:schemeClr val="tx1"/>
                          </a:solidFill>
                          <a:effectLst/>
                          <a:latin typeface="Times New Roman" pitchFamily="18" charset="0"/>
                          <a:cs typeface="Times New Roman" pitchFamily="18" charset="0"/>
                        </a:rPr>
                        <a:t>Жалпы білім деңгейі</a:t>
                      </a:r>
                      <a:endParaRPr kumimoji="0" lang="ru-RU" sz="1800" b="1" i="0" u="none" strike="noStrike" cap="none" normalizeH="0" baseline="0" dirty="0" smtClean="0">
                        <a:ln>
                          <a:noFill/>
                        </a:ln>
                        <a:solidFill>
                          <a:schemeClr val="tx1"/>
                        </a:solidFill>
                        <a:effectLst/>
                        <a:latin typeface="Cambria"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балл</a:t>
                      </a:r>
                      <a:endParaRPr kumimoji="0" lang="ru-RU" sz="1800" b="1" i="0" u="none" strike="noStrike" cap="none" normalizeH="0" baseline="0" dirty="0" smtClean="0">
                        <a:ln>
                          <a:noFill/>
                        </a:ln>
                        <a:solidFill>
                          <a:schemeClr val="tx1"/>
                        </a:solidFill>
                        <a:effectLst/>
                        <a:latin typeface="Cambria"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400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1800" b="1" i="0" u="none" strike="noStrike" cap="none" normalizeH="0" baseline="0" dirty="0" smtClean="0">
                        <a:ln>
                          <a:noFill/>
                        </a:ln>
                        <a:solidFill>
                          <a:schemeClr val="tx1"/>
                        </a:solidFill>
                        <a:effectLst/>
                        <a:latin typeface="Cambria"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Times New Roman" pitchFamily="18" charset="0"/>
                          <a:cs typeface="Times New Roman" pitchFamily="18" charset="0"/>
                        </a:rPr>
                        <a:t>Нақты</a:t>
                      </a: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1" i="0" u="none" strike="noStrike" cap="none" normalizeH="0" baseline="0" dirty="0" err="1" smtClean="0">
                          <a:ln>
                            <a:noFill/>
                          </a:ln>
                          <a:solidFill>
                            <a:schemeClr val="tx1"/>
                          </a:solidFill>
                          <a:effectLst/>
                          <a:latin typeface="Times New Roman" pitchFamily="18" charset="0"/>
                          <a:cs typeface="Times New Roman" pitchFamily="18" charset="0"/>
                        </a:rPr>
                        <a:t>проблеманы</a:t>
                      </a: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1" i="0" u="none" strike="noStrike" cap="none" normalizeH="0" baseline="0" dirty="0" err="1" smtClean="0">
                          <a:ln>
                            <a:noFill/>
                          </a:ln>
                          <a:solidFill>
                            <a:schemeClr val="tx1"/>
                          </a:solidFill>
                          <a:effectLst/>
                          <a:latin typeface="Times New Roman" pitchFamily="18" charset="0"/>
                          <a:cs typeface="Times New Roman" pitchFamily="18" charset="0"/>
                        </a:rPr>
                        <a:t>білу</a:t>
                      </a: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1" i="0" u="none" strike="noStrike" cap="none" normalizeH="0" baseline="0" dirty="0" err="1" smtClean="0">
                          <a:ln>
                            <a:noFill/>
                          </a:ln>
                          <a:solidFill>
                            <a:schemeClr val="tx1"/>
                          </a:solidFill>
                          <a:effectLst/>
                          <a:latin typeface="Times New Roman" pitchFamily="18" charset="0"/>
                          <a:cs typeface="Times New Roman" pitchFamily="18" charset="0"/>
                        </a:rPr>
                        <a:t>және</a:t>
                      </a: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1" i="0" u="none" strike="noStrike" cap="none" normalizeH="0" baseline="0" dirty="0" err="1" smtClean="0">
                          <a:ln>
                            <a:noFill/>
                          </a:ln>
                          <a:solidFill>
                            <a:schemeClr val="tx1"/>
                          </a:solidFill>
                          <a:effectLst/>
                          <a:latin typeface="Times New Roman" pitchFamily="18" charset="0"/>
                          <a:cs typeface="Times New Roman" pitchFamily="18" charset="0"/>
                        </a:rPr>
                        <a:t>тарихи</a:t>
                      </a: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1" i="0" u="none" strike="noStrike" cap="none" normalizeH="0" baseline="0" dirty="0" err="1" smtClean="0">
                          <a:ln>
                            <a:noFill/>
                          </a:ln>
                          <a:solidFill>
                            <a:schemeClr val="tx1"/>
                          </a:solidFill>
                          <a:effectLst/>
                          <a:latin typeface="Times New Roman" pitchFamily="18" charset="0"/>
                          <a:cs typeface="Times New Roman" pitchFamily="18" charset="0"/>
                        </a:rPr>
                        <a:t>дереккөздерді</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Times New Roman" pitchFamily="18" charset="0"/>
                          <a:cs typeface="Times New Roman" pitchFamily="18" charset="0"/>
                        </a:rPr>
                        <a:t>пайдалануы</a:t>
                      </a:r>
                      <a:endParaRPr kumimoji="0" lang="ru-RU" sz="1800" b="1" i="0" u="none" strike="noStrike" cap="none" normalizeH="0" baseline="0" dirty="0" smtClean="0">
                        <a:ln>
                          <a:noFill/>
                        </a:ln>
                        <a:solidFill>
                          <a:schemeClr val="tx1"/>
                        </a:solidFill>
                        <a:effectLst/>
                        <a:latin typeface="Cambria"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5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балл</a:t>
                      </a:r>
                      <a:endParaRPr kumimoji="0" lang="ru-RU" sz="1800" b="1" i="0" u="none" strike="noStrike" cap="none" normalizeH="0" baseline="0" dirty="0" smtClean="0">
                        <a:ln>
                          <a:noFill/>
                        </a:ln>
                        <a:solidFill>
                          <a:schemeClr val="tx1"/>
                        </a:solidFill>
                        <a:effectLst/>
                        <a:latin typeface="Cambria"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400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1" i="0" u="none" strike="noStrike" cap="none" normalizeH="0" baseline="0" dirty="0" smtClean="0">
                        <a:ln>
                          <a:noFill/>
                        </a:ln>
                        <a:solidFill>
                          <a:schemeClr val="tx1"/>
                        </a:solidFill>
                        <a:effectLst/>
                        <a:latin typeface="Cambria"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Логикалық және талдамалық ойлау, құрастыруы және баяндау стилі</a:t>
                      </a:r>
                      <a:endParaRPr kumimoji="0" lang="ru-RU" sz="1800" b="1" i="0" u="none" strike="noStrike" cap="none" normalizeH="0" baseline="0" smtClean="0">
                        <a:ln>
                          <a:noFill/>
                        </a:ln>
                        <a:solidFill>
                          <a:schemeClr val="tx1"/>
                        </a:solidFill>
                        <a:effectLst/>
                        <a:latin typeface="Cambria"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2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балл</a:t>
                      </a:r>
                      <a:endParaRPr kumimoji="0" lang="ru-RU" sz="1800" b="1" i="0" u="none" strike="noStrike" cap="none" normalizeH="0" baseline="0" dirty="0" smtClean="0">
                        <a:ln>
                          <a:noFill/>
                        </a:ln>
                        <a:solidFill>
                          <a:schemeClr val="tx1"/>
                        </a:solidFill>
                        <a:effectLst/>
                        <a:latin typeface="Cambria"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252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ru-RU" sz="1800" b="1" i="0" u="none" strike="noStrike" cap="none" normalizeH="0" baseline="0" dirty="0" smtClean="0">
                        <a:ln>
                          <a:noFill/>
                        </a:ln>
                        <a:solidFill>
                          <a:schemeClr val="tx1"/>
                        </a:solidFill>
                        <a:effectLst/>
                        <a:latin typeface="Cambria"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Тарихи материалдарды ашу жөніндегі дағдылары</a:t>
                      </a:r>
                      <a:endParaRPr kumimoji="0" lang="ru-RU" sz="1800" b="1" i="0" u="none" strike="noStrike" cap="none" normalizeH="0" baseline="0" smtClean="0">
                        <a:ln>
                          <a:noFill/>
                        </a:ln>
                        <a:solidFill>
                          <a:schemeClr val="tx1"/>
                        </a:solidFill>
                        <a:effectLst/>
                        <a:latin typeface="Cambria"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балл</a:t>
                      </a:r>
                      <a:endParaRPr kumimoji="0" lang="ru-RU" sz="1800" b="1" i="0" u="none" strike="noStrike" cap="none" normalizeH="0" baseline="0" dirty="0" smtClean="0">
                        <a:ln>
                          <a:noFill/>
                        </a:ln>
                        <a:solidFill>
                          <a:schemeClr val="tx1"/>
                        </a:solidFill>
                        <a:effectLst/>
                        <a:latin typeface="Cambria"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317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ru-RU" sz="1800" b="1" i="0" u="none" strike="noStrike" cap="none" normalizeH="0" baseline="0" dirty="0" smtClean="0">
                        <a:ln>
                          <a:noFill/>
                        </a:ln>
                        <a:solidFill>
                          <a:schemeClr val="tx1"/>
                        </a:solidFill>
                        <a:effectLst/>
                        <a:latin typeface="Cambria"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k-KZ" sz="1800" b="1" i="0" u="none" strike="noStrike" cap="none" normalizeH="0" baseline="0" dirty="0" smtClean="0">
                          <a:ln>
                            <a:noFill/>
                          </a:ln>
                          <a:solidFill>
                            <a:schemeClr val="tx1"/>
                          </a:solidFill>
                          <a:effectLst/>
                          <a:latin typeface="Times New Roman" pitchFamily="18" charset="0"/>
                          <a:cs typeface="Times New Roman" pitchFamily="18" charset="0"/>
                        </a:rPr>
                        <a:t>Ой қорытындылауы</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балл</a:t>
                      </a:r>
                      <a:endParaRPr kumimoji="0" lang="ru-RU" sz="1800" b="1" i="0" u="none" strike="noStrike" cap="none" normalizeH="0" baseline="0" dirty="0" smtClean="0">
                        <a:ln>
                          <a:noFill/>
                        </a:ln>
                        <a:solidFill>
                          <a:schemeClr val="tx1"/>
                        </a:solidFill>
                        <a:effectLst/>
                        <a:latin typeface="Cambria"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728118931"/>
              </p:ext>
            </p:extLst>
          </p:nvPr>
        </p:nvGraphicFramePr>
        <p:xfrm>
          <a:off x="406400" y="5329238"/>
          <a:ext cx="8389938" cy="560832"/>
        </p:xfrm>
        <a:graphic>
          <a:graphicData uri="http://schemas.openxmlformats.org/drawingml/2006/table">
            <a:tbl>
              <a:tblPr/>
              <a:tblGrid>
                <a:gridCol w="3810000"/>
                <a:gridCol w="1144588"/>
                <a:gridCol w="1146175"/>
                <a:gridCol w="1144587"/>
                <a:gridCol w="1144588"/>
              </a:tblGrid>
              <a:tr h="280194">
                <a:tc>
                  <a:txBody>
                    <a:bodyPr/>
                    <a:lstStyle/>
                    <a:p>
                      <a:pPr marL="77788" marR="0" lvl="0" indent="0" algn="l" defTabSz="914400" rtl="0" eaLnBrk="1" fontAlgn="base" latinLnBrk="0" hangingPunct="1">
                        <a:lnSpc>
                          <a:spcPct val="115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cs typeface="Times New Roman" pitchFamily="18" charset="0"/>
                        </a:rPr>
                        <a:t>Бес балдық шкала бойынша баға</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194">
                <a:tc>
                  <a:txBody>
                    <a:bodyPr/>
                    <a:lstStyle/>
                    <a:p>
                      <a:pPr marL="77788" marR="0" lvl="0" indent="0" algn="l" defTabSz="914400" rtl="0" eaLnBrk="1" fontAlgn="base" latinLnBrk="0" hangingPunct="1">
                        <a:lnSpc>
                          <a:spcPct val="115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cs typeface="Times New Roman" pitchFamily="18" charset="0"/>
                        </a:rPr>
                        <a:t>Жалпы</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балл</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4</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5</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6</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7</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–2</a:t>
                      </a: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4</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2</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30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32233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92696"/>
            <a:ext cx="7772400" cy="4536503"/>
          </a:xfrm>
        </p:spPr>
        <p:txBody>
          <a:bodyPr/>
          <a:lstStyle/>
          <a:p>
            <a:r>
              <a:rPr lang="kk-KZ" b="1" dirty="0"/>
              <a:t>Қазақстан </a:t>
            </a:r>
            <a:r>
              <a:rPr lang="kk-KZ" b="1" dirty="0" smtClean="0"/>
              <a:t>тарихы бойынша практикалық сипаттағы тапсырмалардың үлгілері</a:t>
            </a:r>
            <a:endParaRPr lang="ru-RU" dirty="0"/>
          </a:p>
        </p:txBody>
      </p:sp>
    </p:spTree>
    <p:extLst>
      <p:ext uri="{BB962C8B-B14F-4D97-AF65-F5344CB8AC3E}">
        <p14:creationId xmlns:p14="http://schemas.microsoft.com/office/powerpoint/2010/main" val="1465234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7772400" cy="936103"/>
          </a:xfrm>
        </p:spPr>
        <p:txBody>
          <a:bodyPr>
            <a:normAutofit fontScale="90000"/>
          </a:bodyPr>
          <a:lstStyle/>
          <a:p>
            <a:pPr algn="just"/>
            <a:r>
              <a:rPr lang="kk-KZ" dirty="0"/>
              <a:t> </a:t>
            </a:r>
            <a:r>
              <a:rPr lang="ru-RU" dirty="0"/>
              <a:t/>
            </a:r>
            <a:br>
              <a:rPr lang="ru-RU" dirty="0"/>
            </a:br>
            <a:r>
              <a:rPr lang="kk-KZ" sz="2700" b="1" dirty="0" smtClean="0"/>
              <a:t/>
            </a:r>
            <a:br>
              <a:rPr lang="kk-KZ" sz="2700" b="1" dirty="0" smtClean="0"/>
            </a:br>
            <a:r>
              <a:rPr lang="kk-KZ" sz="2700" b="1" dirty="0" smtClean="0"/>
              <a:t>Шағатай </a:t>
            </a:r>
            <a:r>
              <a:rPr lang="kk-KZ" sz="2700" b="1" dirty="0"/>
              <a:t>ұлысына қараған аумақтарды картаға белгілеңіз.</a:t>
            </a:r>
            <a:r>
              <a:rPr lang="ru-RU" sz="2700" dirty="0"/>
              <a:t/>
            </a:r>
            <a:br>
              <a:rPr lang="ru-RU" sz="2700" dirty="0"/>
            </a:br>
            <a:r>
              <a:rPr lang="kk-KZ" dirty="0"/>
              <a:t> </a:t>
            </a:r>
            <a:endParaRPr lang="ru-RU" dirty="0"/>
          </a:p>
        </p:txBody>
      </p:sp>
      <p:pic>
        <p:nvPicPr>
          <p:cNvPr id="4" name="Рисунок 3" descr="&amp;Kcy;&amp;acy;&amp;rcy;&amp;tcy;&amp;icy;&amp;ncy;&amp;kcy;&amp;icy; &amp;pcy;&amp;ocy; &amp;zcy;&amp;acy;&amp;pcy;&amp;rcy;&amp;ocy;&amp;scy;&amp;ucy; &amp;kcy;&amp;ocy;&amp;ncy;&amp;tcy;&amp;ucy;&amp;rcy;&amp;ncy;&amp;ycy;&amp;jcy; &amp;kcy;&amp;acy;&amp;rcy;&amp;tcy;&amp;acy; &amp;kcy;&amp;acy;&amp;zcy;&amp;acy;&amp;khcy;&amp;scy;&amp;tcy;&amp;acy;&amp;ncy;&amp;acy;"/>
          <p:cNvPicPr/>
          <p:nvPr/>
        </p:nvPicPr>
        <p:blipFill>
          <a:blip r:embed="rId2"/>
          <a:srcRect/>
          <a:stretch>
            <a:fillRect/>
          </a:stretch>
        </p:blipFill>
        <p:spPr bwMode="auto">
          <a:xfrm>
            <a:off x="1403648" y="1772817"/>
            <a:ext cx="6552728" cy="2664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539552" y="4437113"/>
            <a:ext cx="7848872" cy="1477328"/>
          </a:xfrm>
          <a:prstGeom prst="rect">
            <a:avLst/>
          </a:prstGeom>
        </p:spPr>
        <p:txBody>
          <a:bodyPr wrap="square">
            <a:spAutoFit/>
          </a:bodyPr>
          <a:lstStyle/>
          <a:p>
            <a:endParaRPr lang="kk-KZ" dirty="0" smtClean="0"/>
          </a:p>
          <a:p>
            <a:r>
              <a:rPr lang="kk-KZ" dirty="0" smtClean="0"/>
              <a:t>Шағатай </a:t>
            </a:r>
            <a:r>
              <a:rPr lang="kk-KZ" dirty="0"/>
              <a:t>– Шыңғысханның екінші баласы. Оған Оңтүстік және Оңтүстік-шығыс Қазақстан (Жетісу аймағы) мен Орта Азия жерлері берілген. Ұлыстың орталығы – Алмалық қаласы, Шағатайдың жазғы ордасы Іле өзені бойындағы Құяш деген жерде болған. Ұлысқа Шығыс Түркістанның жерлері де кірген.</a:t>
            </a:r>
            <a:endParaRPr lang="ru-RU" dirty="0"/>
          </a:p>
        </p:txBody>
      </p:sp>
    </p:spTree>
    <p:extLst>
      <p:ext uri="{BB962C8B-B14F-4D97-AF65-F5344CB8AC3E}">
        <p14:creationId xmlns:p14="http://schemas.microsoft.com/office/powerpoint/2010/main" val="1647585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08912" cy="1143000"/>
          </a:xfrm>
        </p:spPr>
        <p:txBody>
          <a:bodyPr>
            <a:noAutofit/>
          </a:bodyPr>
          <a:lstStyle/>
          <a:p>
            <a:pPr lvl="0"/>
            <a:r>
              <a:rPr lang="kk-KZ" sz="2800" b="1" dirty="0" smtClean="0"/>
              <a:t/>
            </a:r>
            <a:br>
              <a:rPr lang="kk-KZ" sz="2800" b="1" dirty="0" smtClean="0"/>
            </a:br>
            <a:r>
              <a:rPr lang="ru-RU" sz="2800" dirty="0"/>
              <a:t/>
            </a:r>
            <a:br>
              <a:rPr lang="ru-RU" sz="2800" dirty="0"/>
            </a:b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870008200"/>
              </p:ext>
            </p:extLst>
          </p:nvPr>
        </p:nvGraphicFramePr>
        <p:xfrm>
          <a:off x="899592" y="1268763"/>
          <a:ext cx="7704856" cy="2232247"/>
        </p:xfrm>
        <a:graphic>
          <a:graphicData uri="http://schemas.openxmlformats.org/drawingml/2006/table">
            <a:tbl>
              <a:tblPr firstRow="1" firstCol="1" bandRow="1">
                <a:tableStyleId>{5C22544A-7EE6-4342-B048-85BDC9FD1C3A}</a:tableStyleId>
              </a:tblPr>
              <a:tblGrid>
                <a:gridCol w="2103460"/>
                <a:gridCol w="5601396"/>
              </a:tblGrid>
              <a:tr h="491702">
                <a:tc>
                  <a:txBody>
                    <a:bodyPr/>
                    <a:lstStyle/>
                    <a:p>
                      <a:pPr marL="457200" algn="just">
                        <a:lnSpc>
                          <a:spcPct val="115000"/>
                        </a:lnSpc>
                        <a:spcAft>
                          <a:spcPts val="0"/>
                        </a:spcAft>
                      </a:pPr>
                      <a:r>
                        <a:rPr lang="kk-KZ" sz="1400" dirty="0">
                          <a:effectLst/>
                        </a:rPr>
                        <a:t>Інжу</a:t>
                      </a:r>
                      <a:endParaRPr lang="ru-RU" sz="1100" dirty="0">
                        <a:effectLst/>
                        <a:latin typeface="Calibri"/>
                        <a:ea typeface="Times New Roman"/>
                        <a:cs typeface="Times New Roman"/>
                      </a:endParaRPr>
                    </a:p>
                  </a:txBody>
                  <a:tcPr marL="68580" marR="68580" marT="0" marB="0"/>
                </a:tc>
                <a:tc>
                  <a:txBody>
                    <a:bodyPr/>
                    <a:lstStyle/>
                    <a:p>
                      <a:pPr marL="457200" algn="just">
                        <a:lnSpc>
                          <a:spcPct val="115000"/>
                        </a:lnSpc>
                        <a:spcAft>
                          <a:spcPts val="0"/>
                        </a:spcAft>
                      </a:pPr>
                      <a:r>
                        <a:rPr lang="kk-KZ" sz="1400" dirty="0">
                          <a:effectLst/>
                        </a:rPr>
                        <a:t> </a:t>
                      </a:r>
                      <a:endParaRPr lang="ru-RU" sz="1100" dirty="0">
                        <a:effectLst/>
                      </a:endParaRPr>
                    </a:p>
                    <a:p>
                      <a:pPr marL="457200" algn="just">
                        <a:lnSpc>
                          <a:spcPct val="115000"/>
                        </a:lnSpc>
                        <a:spcAft>
                          <a:spcPts val="0"/>
                        </a:spcAft>
                      </a:pPr>
                      <a:r>
                        <a:rPr lang="kk-KZ" sz="1400" dirty="0">
                          <a:effectLst/>
                        </a:rPr>
                        <a:t> </a:t>
                      </a:r>
                      <a:endParaRPr lang="ru-RU" sz="1100" dirty="0">
                        <a:effectLst/>
                        <a:latin typeface="Calibri"/>
                        <a:ea typeface="Times New Roman"/>
                        <a:cs typeface="Times New Roman"/>
                      </a:endParaRPr>
                    </a:p>
                  </a:txBody>
                  <a:tcPr marL="68580" marR="68580" marT="0" marB="0"/>
                </a:tc>
              </a:tr>
              <a:tr h="491702">
                <a:tc>
                  <a:txBody>
                    <a:bodyPr/>
                    <a:lstStyle/>
                    <a:p>
                      <a:pPr marL="457200" algn="just">
                        <a:lnSpc>
                          <a:spcPct val="115000"/>
                        </a:lnSpc>
                        <a:spcAft>
                          <a:spcPts val="0"/>
                        </a:spcAft>
                      </a:pPr>
                      <a:r>
                        <a:rPr lang="kk-KZ" sz="1400">
                          <a:effectLst/>
                        </a:rPr>
                        <a:t>Вақфтық жерлер</a:t>
                      </a:r>
                      <a:endParaRPr lang="ru-RU" sz="1100">
                        <a:effectLst/>
                        <a:latin typeface="Calibri"/>
                        <a:ea typeface="Times New Roman"/>
                        <a:cs typeface="Times New Roman"/>
                      </a:endParaRPr>
                    </a:p>
                  </a:txBody>
                  <a:tcPr marL="68580" marR="68580" marT="0" marB="0"/>
                </a:tc>
                <a:tc>
                  <a:txBody>
                    <a:bodyPr/>
                    <a:lstStyle/>
                    <a:p>
                      <a:pPr marL="457200" algn="just">
                        <a:lnSpc>
                          <a:spcPct val="115000"/>
                        </a:lnSpc>
                        <a:spcAft>
                          <a:spcPts val="0"/>
                        </a:spcAft>
                      </a:pPr>
                      <a:r>
                        <a:rPr lang="kk-KZ" sz="1400" dirty="0">
                          <a:effectLst/>
                        </a:rPr>
                        <a:t> </a:t>
                      </a:r>
                      <a:endParaRPr lang="ru-RU" sz="1100" dirty="0">
                        <a:effectLst/>
                      </a:endParaRPr>
                    </a:p>
                    <a:p>
                      <a:pPr marL="457200" algn="just">
                        <a:lnSpc>
                          <a:spcPct val="115000"/>
                        </a:lnSpc>
                        <a:spcAft>
                          <a:spcPts val="0"/>
                        </a:spcAft>
                      </a:pPr>
                      <a:r>
                        <a:rPr lang="kk-KZ" sz="1400" dirty="0">
                          <a:effectLst/>
                        </a:rPr>
                        <a:t> </a:t>
                      </a:r>
                      <a:endParaRPr lang="ru-RU" sz="1100" dirty="0">
                        <a:effectLst/>
                        <a:latin typeface="Calibri"/>
                        <a:ea typeface="Times New Roman"/>
                        <a:cs typeface="Times New Roman"/>
                      </a:endParaRPr>
                    </a:p>
                  </a:txBody>
                  <a:tcPr marL="68580" marR="68580" marT="0" marB="0"/>
                </a:tc>
              </a:tr>
              <a:tr h="491702">
                <a:tc>
                  <a:txBody>
                    <a:bodyPr/>
                    <a:lstStyle/>
                    <a:p>
                      <a:pPr marL="457200" algn="just">
                        <a:lnSpc>
                          <a:spcPct val="115000"/>
                        </a:lnSpc>
                        <a:spcAft>
                          <a:spcPts val="0"/>
                        </a:spcAft>
                      </a:pPr>
                      <a:r>
                        <a:rPr lang="kk-KZ" sz="1400">
                          <a:effectLst/>
                        </a:rPr>
                        <a:t>Сойырғал, иқта</a:t>
                      </a:r>
                      <a:endParaRPr lang="ru-RU" sz="1100">
                        <a:effectLst/>
                        <a:latin typeface="Calibri"/>
                        <a:ea typeface="Times New Roman"/>
                        <a:cs typeface="Times New Roman"/>
                      </a:endParaRPr>
                    </a:p>
                  </a:txBody>
                  <a:tcPr marL="68580" marR="68580" marT="0" marB="0"/>
                </a:tc>
                <a:tc>
                  <a:txBody>
                    <a:bodyPr/>
                    <a:lstStyle/>
                    <a:p>
                      <a:pPr marL="457200" algn="just">
                        <a:lnSpc>
                          <a:spcPct val="115000"/>
                        </a:lnSpc>
                        <a:spcAft>
                          <a:spcPts val="0"/>
                        </a:spcAft>
                      </a:pPr>
                      <a:r>
                        <a:rPr lang="kk-KZ" sz="1400">
                          <a:effectLst/>
                        </a:rPr>
                        <a:t> </a:t>
                      </a:r>
                      <a:endParaRPr lang="ru-RU" sz="1100">
                        <a:effectLst/>
                      </a:endParaRPr>
                    </a:p>
                    <a:p>
                      <a:pPr marL="457200" algn="just">
                        <a:lnSpc>
                          <a:spcPct val="115000"/>
                        </a:lnSpc>
                        <a:spcAft>
                          <a:spcPts val="0"/>
                        </a:spcAft>
                      </a:pPr>
                      <a:r>
                        <a:rPr lang="kk-KZ" sz="1400">
                          <a:effectLst/>
                        </a:rPr>
                        <a:t> </a:t>
                      </a:r>
                      <a:endParaRPr lang="ru-RU" sz="1100">
                        <a:effectLst/>
                        <a:latin typeface="Calibri"/>
                        <a:ea typeface="Times New Roman"/>
                        <a:cs typeface="Times New Roman"/>
                      </a:endParaRPr>
                    </a:p>
                  </a:txBody>
                  <a:tcPr marL="68580" marR="68580" marT="0" marB="0"/>
                </a:tc>
              </a:tr>
              <a:tr h="757141">
                <a:tc>
                  <a:txBody>
                    <a:bodyPr/>
                    <a:lstStyle/>
                    <a:p>
                      <a:pPr marL="457200" algn="just">
                        <a:lnSpc>
                          <a:spcPct val="115000"/>
                        </a:lnSpc>
                        <a:spcAft>
                          <a:spcPts val="0"/>
                        </a:spcAft>
                      </a:pPr>
                      <a:r>
                        <a:rPr lang="kk-KZ" sz="1400" dirty="0">
                          <a:effectLst/>
                        </a:rPr>
                        <a:t>Шаруалардың мүліктік жерлері</a:t>
                      </a:r>
                      <a:endParaRPr lang="ru-RU" sz="1100" dirty="0">
                        <a:effectLst/>
                        <a:latin typeface="Calibri"/>
                        <a:ea typeface="Times New Roman"/>
                        <a:cs typeface="Times New Roman"/>
                      </a:endParaRPr>
                    </a:p>
                  </a:txBody>
                  <a:tcPr marL="68580" marR="68580" marT="0" marB="0"/>
                </a:tc>
                <a:tc>
                  <a:txBody>
                    <a:bodyPr/>
                    <a:lstStyle/>
                    <a:p>
                      <a:pPr marL="457200" algn="just">
                        <a:lnSpc>
                          <a:spcPct val="115000"/>
                        </a:lnSpc>
                        <a:spcAft>
                          <a:spcPts val="0"/>
                        </a:spcAft>
                      </a:pPr>
                      <a:r>
                        <a:rPr lang="kk-KZ" sz="1400" dirty="0">
                          <a:effectLst/>
                        </a:rPr>
                        <a:t> </a:t>
                      </a:r>
                      <a:endParaRPr lang="ru-RU" sz="1100" dirty="0">
                        <a:effectLst/>
                      </a:endParaRPr>
                    </a:p>
                    <a:p>
                      <a:pPr marL="457200" algn="just">
                        <a:lnSpc>
                          <a:spcPct val="115000"/>
                        </a:lnSpc>
                        <a:spcAft>
                          <a:spcPts val="0"/>
                        </a:spcAft>
                      </a:pPr>
                      <a:r>
                        <a:rPr lang="kk-KZ" sz="1400" dirty="0">
                          <a:effectLst/>
                        </a:rPr>
                        <a:t> </a:t>
                      </a:r>
                      <a:endParaRPr lang="ru-RU" sz="1100" dirty="0">
                        <a:effectLst/>
                        <a:latin typeface="Calibri"/>
                        <a:ea typeface="Times New Roman"/>
                        <a:cs typeface="Times New Roman"/>
                      </a:endParaRPr>
                    </a:p>
                  </a:txBody>
                  <a:tcPr marL="68580" marR="68580" marT="0" marB="0"/>
                </a:tc>
              </a:tr>
            </a:tbl>
          </a:graphicData>
        </a:graphic>
      </p:graphicFrame>
      <p:sp>
        <p:nvSpPr>
          <p:cNvPr id="5" name="Прямоугольник 4"/>
          <p:cNvSpPr/>
          <p:nvPr/>
        </p:nvSpPr>
        <p:spPr>
          <a:xfrm>
            <a:off x="899592" y="3861048"/>
            <a:ext cx="1063176" cy="646331"/>
          </a:xfrm>
          <a:prstGeom prst="rect">
            <a:avLst/>
          </a:prstGeom>
        </p:spPr>
        <p:txBody>
          <a:bodyPr wrap="none">
            <a:spAutoFit/>
          </a:bodyPr>
          <a:lstStyle/>
          <a:p>
            <a:r>
              <a:rPr lang="kk-KZ" b="1" dirty="0"/>
              <a:t>Жауабы</a:t>
            </a:r>
            <a:r>
              <a:rPr lang="kk-KZ" b="1" dirty="0" smtClean="0"/>
              <a:t>:</a:t>
            </a:r>
          </a:p>
          <a:p>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582188282"/>
              </p:ext>
            </p:extLst>
          </p:nvPr>
        </p:nvGraphicFramePr>
        <p:xfrm>
          <a:off x="899592" y="4295014"/>
          <a:ext cx="7704856" cy="2353961"/>
        </p:xfrm>
        <a:graphic>
          <a:graphicData uri="http://schemas.openxmlformats.org/drawingml/2006/table">
            <a:tbl>
              <a:tblPr firstRow="1" firstCol="1" bandRow="1">
                <a:tableStyleId>{5C22544A-7EE6-4342-B048-85BDC9FD1C3A}</a:tableStyleId>
              </a:tblPr>
              <a:tblGrid>
                <a:gridCol w="2103459"/>
                <a:gridCol w="5601397"/>
              </a:tblGrid>
              <a:tr h="474938">
                <a:tc>
                  <a:txBody>
                    <a:bodyPr/>
                    <a:lstStyle/>
                    <a:p>
                      <a:pPr marL="457200" algn="just">
                        <a:lnSpc>
                          <a:spcPct val="115000"/>
                        </a:lnSpc>
                        <a:spcAft>
                          <a:spcPts val="0"/>
                        </a:spcAft>
                      </a:pPr>
                      <a:r>
                        <a:rPr lang="kk-KZ" sz="1400" dirty="0">
                          <a:effectLst/>
                        </a:rPr>
                        <a:t>Інжу</a:t>
                      </a:r>
                      <a:endParaRPr lang="ru-RU" sz="1100" dirty="0">
                        <a:effectLst/>
                        <a:latin typeface="Calibri"/>
                        <a:ea typeface="Times New Roman"/>
                        <a:cs typeface="Times New Roman"/>
                      </a:endParaRPr>
                    </a:p>
                  </a:txBody>
                  <a:tcPr marL="68580" marR="68580" marT="0" marB="0"/>
                </a:tc>
                <a:tc>
                  <a:txBody>
                    <a:bodyPr/>
                    <a:lstStyle/>
                    <a:p>
                      <a:pPr marL="457200" algn="just">
                        <a:lnSpc>
                          <a:spcPct val="115000"/>
                        </a:lnSpc>
                        <a:spcAft>
                          <a:spcPts val="0"/>
                        </a:spcAft>
                      </a:pPr>
                      <a:r>
                        <a:rPr lang="kk-KZ" sz="1400" dirty="0">
                          <a:effectLst/>
                        </a:rPr>
                        <a:t>Шыңғыс ұрпақтарының  жасау ретінде алған жерлері.</a:t>
                      </a:r>
                      <a:endParaRPr lang="ru-RU" sz="1100" dirty="0">
                        <a:effectLst/>
                      </a:endParaRPr>
                    </a:p>
                    <a:p>
                      <a:pPr marL="457200" algn="just">
                        <a:lnSpc>
                          <a:spcPct val="115000"/>
                        </a:lnSpc>
                        <a:spcAft>
                          <a:spcPts val="0"/>
                        </a:spcAft>
                      </a:pPr>
                      <a:r>
                        <a:rPr lang="kk-KZ" sz="1400" dirty="0">
                          <a:effectLst/>
                        </a:rPr>
                        <a:t> </a:t>
                      </a:r>
                      <a:endParaRPr lang="ru-RU" sz="1100" dirty="0">
                        <a:effectLst/>
                        <a:latin typeface="Calibri"/>
                        <a:ea typeface="Times New Roman"/>
                        <a:cs typeface="Times New Roman"/>
                      </a:endParaRPr>
                    </a:p>
                  </a:txBody>
                  <a:tcPr marL="68580" marR="68580" marT="0" marB="0"/>
                </a:tc>
              </a:tr>
              <a:tr h="420856">
                <a:tc>
                  <a:txBody>
                    <a:bodyPr/>
                    <a:lstStyle/>
                    <a:p>
                      <a:pPr marL="457200" algn="just">
                        <a:lnSpc>
                          <a:spcPct val="115000"/>
                        </a:lnSpc>
                        <a:spcAft>
                          <a:spcPts val="0"/>
                        </a:spcAft>
                      </a:pPr>
                      <a:r>
                        <a:rPr lang="kk-KZ" sz="1400">
                          <a:effectLst/>
                        </a:rPr>
                        <a:t>Вақфтық жерлер</a:t>
                      </a:r>
                      <a:endParaRPr lang="ru-RU" sz="1100">
                        <a:effectLst/>
                        <a:latin typeface="Calibri"/>
                        <a:ea typeface="Times New Roman"/>
                        <a:cs typeface="Times New Roman"/>
                      </a:endParaRPr>
                    </a:p>
                  </a:txBody>
                  <a:tcPr marL="68580" marR="68580" marT="0" marB="0"/>
                </a:tc>
                <a:tc>
                  <a:txBody>
                    <a:bodyPr/>
                    <a:lstStyle/>
                    <a:p>
                      <a:pPr marL="457200" algn="just">
                        <a:lnSpc>
                          <a:spcPct val="115000"/>
                        </a:lnSpc>
                        <a:spcAft>
                          <a:spcPts val="0"/>
                        </a:spcAft>
                      </a:pPr>
                      <a:r>
                        <a:rPr lang="kk-KZ" sz="1400" dirty="0">
                          <a:effectLst/>
                        </a:rPr>
                        <a:t>Дін иелерінің жерлері</a:t>
                      </a:r>
                      <a:endParaRPr lang="ru-RU" sz="1100" dirty="0">
                        <a:effectLst/>
                      </a:endParaRPr>
                    </a:p>
                    <a:p>
                      <a:pPr marL="457200" algn="just">
                        <a:lnSpc>
                          <a:spcPct val="115000"/>
                        </a:lnSpc>
                        <a:spcAft>
                          <a:spcPts val="0"/>
                        </a:spcAft>
                      </a:pPr>
                      <a:r>
                        <a:rPr lang="kk-KZ" sz="1400" dirty="0">
                          <a:effectLst/>
                        </a:rPr>
                        <a:t> </a:t>
                      </a:r>
                      <a:endParaRPr lang="ru-RU" sz="1100" dirty="0">
                        <a:effectLst/>
                        <a:latin typeface="Calibri"/>
                        <a:ea typeface="Times New Roman"/>
                        <a:cs typeface="Times New Roman"/>
                      </a:endParaRPr>
                    </a:p>
                  </a:txBody>
                  <a:tcPr marL="68580" marR="68580" marT="0" marB="0"/>
                </a:tc>
              </a:tr>
              <a:tr h="636413">
                <a:tc>
                  <a:txBody>
                    <a:bodyPr/>
                    <a:lstStyle/>
                    <a:p>
                      <a:pPr marL="457200" algn="just">
                        <a:lnSpc>
                          <a:spcPct val="115000"/>
                        </a:lnSpc>
                        <a:spcAft>
                          <a:spcPts val="0"/>
                        </a:spcAft>
                      </a:pPr>
                      <a:r>
                        <a:rPr lang="kk-KZ" sz="1400">
                          <a:effectLst/>
                        </a:rPr>
                        <a:t>Сойырғал, иқта</a:t>
                      </a:r>
                      <a:endParaRPr lang="ru-RU" sz="1100">
                        <a:effectLst/>
                        <a:latin typeface="Calibri"/>
                        <a:ea typeface="Times New Roman"/>
                        <a:cs typeface="Times New Roman"/>
                      </a:endParaRPr>
                    </a:p>
                  </a:txBody>
                  <a:tcPr marL="68580" marR="68580" marT="0" marB="0"/>
                </a:tc>
                <a:tc>
                  <a:txBody>
                    <a:bodyPr/>
                    <a:lstStyle/>
                    <a:p>
                      <a:pPr marL="457200" algn="just">
                        <a:lnSpc>
                          <a:spcPct val="115000"/>
                        </a:lnSpc>
                        <a:spcAft>
                          <a:spcPts val="0"/>
                        </a:spcAft>
                      </a:pPr>
                      <a:r>
                        <a:rPr lang="kk-KZ" sz="1400" dirty="0">
                          <a:effectLst/>
                        </a:rPr>
                        <a:t>Әскери немесе мемлекеттік басқару ісінде ханға адал қызмет істегендерге берілген жерлер</a:t>
                      </a:r>
                      <a:endParaRPr lang="ru-RU" sz="1100" dirty="0">
                        <a:effectLst/>
                      </a:endParaRPr>
                    </a:p>
                    <a:p>
                      <a:pPr marL="457200" algn="just">
                        <a:lnSpc>
                          <a:spcPct val="115000"/>
                        </a:lnSpc>
                        <a:spcAft>
                          <a:spcPts val="0"/>
                        </a:spcAft>
                      </a:pPr>
                      <a:r>
                        <a:rPr lang="kk-KZ" sz="1400" dirty="0">
                          <a:effectLst/>
                        </a:rPr>
                        <a:t> </a:t>
                      </a:r>
                      <a:endParaRPr lang="ru-RU" sz="1100" dirty="0">
                        <a:effectLst/>
                        <a:latin typeface="Calibri"/>
                        <a:ea typeface="Times New Roman"/>
                        <a:cs typeface="Times New Roman"/>
                      </a:endParaRPr>
                    </a:p>
                  </a:txBody>
                  <a:tcPr marL="68580" marR="68580" marT="0" marB="0"/>
                </a:tc>
              </a:tr>
              <a:tr h="636413">
                <a:tc>
                  <a:txBody>
                    <a:bodyPr/>
                    <a:lstStyle/>
                    <a:p>
                      <a:pPr marL="457200" algn="just">
                        <a:lnSpc>
                          <a:spcPct val="115000"/>
                        </a:lnSpc>
                        <a:spcAft>
                          <a:spcPts val="0"/>
                        </a:spcAft>
                      </a:pPr>
                      <a:r>
                        <a:rPr lang="kk-KZ" sz="1400" dirty="0">
                          <a:effectLst/>
                        </a:rPr>
                        <a:t>Шаруалардың мүліктік жерлері</a:t>
                      </a:r>
                      <a:endParaRPr lang="ru-RU" sz="1100" dirty="0">
                        <a:effectLst/>
                        <a:latin typeface="Calibri"/>
                        <a:ea typeface="Times New Roman"/>
                        <a:cs typeface="Times New Roman"/>
                      </a:endParaRPr>
                    </a:p>
                  </a:txBody>
                  <a:tcPr marL="68580" marR="68580" marT="0" marB="0"/>
                </a:tc>
                <a:tc>
                  <a:txBody>
                    <a:bodyPr/>
                    <a:lstStyle/>
                    <a:p>
                      <a:pPr marL="457200" algn="just">
                        <a:lnSpc>
                          <a:spcPct val="115000"/>
                        </a:lnSpc>
                        <a:spcAft>
                          <a:spcPts val="0"/>
                        </a:spcAft>
                      </a:pPr>
                      <a:r>
                        <a:rPr lang="kk-KZ" sz="1400" dirty="0">
                          <a:effectLst/>
                        </a:rPr>
                        <a:t>Отырықшылық аудандардағы егіншілік жерлер</a:t>
                      </a:r>
                      <a:endParaRPr lang="ru-RU" sz="1100" dirty="0">
                        <a:effectLst/>
                      </a:endParaRPr>
                    </a:p>
                    <a:p>
                      <a:pPr marL="457200" algn="just">
                        <a:lnSpc>
                          <a:spcPct val="115000"/>
                        </a:lnSpc>
                        <a:spcAft>
                          <a:spcPts val="0"/>
                        </a:spcAft>
                      </a:pPr>
                      <a:r>
                        <a:rPr lang="kk-KZ" sz="1400" dirty="0">
                          <a:effectLst/>
                        </a:rPr>
                        <a:t> </a:t>
                      </a:r>
                      <a:endParaRPr lang="ru-RU" sz="1100" dirty="0">
                        <a:effectLst/>
                        <a:latin typeface="Calibri"/>
                        <a:ea typeface="Times New Roman"/>
                        <a:cs typeface="Times New Roman"/>
                      </a:endParaRPr>
                    </a:p>
                  </a:txBody>
                  <a:tcPr marL="68580" marR="68580" marT="0" marB="0"/>
                </a:tc>
              </a:tr>
            </a:tbl>
          </a:graphicData>
        </a:graphic>
      </p:graphicFrame>
      <p:sp>
        <p:nvSpPr>
          <p:cNvPr id="7" name="Прямоугольник 6"/>
          <p:cNvSpPr/>
          <p:nvPr/>
        </p:nvSpPr>
        <p:spPr>
          <a:xfrm>
            <a:off x="971600" y="548680"/>
            <a:ext cx="7056784" cy="369332"/>
          </a:xfrm>
          <a:prstGeom prst="rect">
            <a:avLst/>
          </a:prstGeom>
        </p:spPr>
        <p:txBody>
          <a:bodyPr wrap="square">
            <a:spAutoFit/>
          </a:bodyPr>
          <a:lstStyle/>
          <a:p>
            <a:r>
              <a:rPr lang="kk-KZ" b="1" dirty="0" smtClean="0"/>
              <a:t>ХІІІ </a:t>
            </a:r>
            <a:r>
              <a:rPr lang="kk-KZ" b="1" dirty="0"/>
              <a:t>–ХV ғғ. жер иелену түрлерінің мағынасын кестеге толтырыңыз. </a:t>
            </a:r>
            <a:endParaRPr lang="ru-RU" dirty="0"/>
          </a:p>
        </p:txBody>
      </p:sp>
    </p:spTree>
    <p:extLst>
      <p:ext uri="{BB962C8B-B14F-4D97-AF65-F5344CB8AC3E}">
        <p14:creationId xmlns:p14="http://schemas.microsoft.com/office/powerpoint/2010/main" val="127050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04664"/>
            <a:ext cx="8363272" cy="6336704"/>
          </a:xfrm>
        </p:spPr>
        <p:txBody>
          <a:bodyPr>
            <a:normAutofit/>
          </a:bodyPr>
          <a:lstStyle/>
          <a:p>
            <a:pPr marL="0" indent="0" algn="ctr">
              <a:buNone/>
            </a:pPr>
            <a:endParaRPr lang="kk-KZ" sz="2400" b="1" dirty="0" smtClean="0"/>
          </a:p>
          <a:p>
            <a:pPr marL="0" indent="0" algn="ctr">
              <a:buNone/>
            </a:pPr>
            <a:r>
              <a:rPr lang="kk-KZ" sz="2400" b="1" dirty="0" smtClean="0"/>
              <a:t>Сақтардың  </a:t>
            </a:r>
            <a:r>
              <a:rPr lang="kk-KZ" sz="2400" b="1" dirty="0"/>
              <a:t>қоныстанған аймақтарын картаға </a:t>
            </a:r>
            <a:r>
              <a:rPr lang="kk-KZ" sz="2400" b="1" dirty="0" smtClean="0"/>
              <a:t>белгілеңіз</a:t>
            </a:r>
            <a:r>
              <a:rPr lang="kk-KZ" sz="2400" b="1" dirty="0"/>
              <a:t>.</a:t>
            </a:r>
            <a:endParaRPr lang="ru-RU" sz="2400" dirty="0"/>
          </a:p>
        </p:txBody>
      </p:sp>
      <p:pic>
        <p:nvPicPr>
          <p:cNvPr id="4" name="Рисунок 3" descr="&amp;Kcy;&amp;acy;&amp;rcy;&amp;tcy;&amp;icy;&amp;ncy;&amp;kcy;&amp;icy; &amp;pcy;&amp;ocy; &amp;zcy;&amp;acy;&amp;pcy;&amp;rcy;&amp;ocy;&amp;scy;&amp;ucy; &amp;kcy;&amp;ocy;&amp;ncy;&amp;tcy;&amp;ucy;&amp;rcy;&amp;ncy;&amp;ycy;&amp;jcy; &amp;kcy;&amp;acy;&amp;rcy;&amp;tcy;&amp;acy; &amp;kcy;&amp;acy;&amp;zcy;&amp;acy;&amp;khcy;&amp;scy;&amp;tcy;&amp;acy;&amp;ncy;&amp;acy;"/>
          <p:cNvPicPr/>
          <p:nvPr/>
        </p:nvPicPr>
        <p:blipFill>
          <a:blip r:embed="rId2"/>
          <a:srcRect/>
          <a:stretch>
            <a:fillRect/>
          </a:stretch>
        </p:blipFill>
        <p:spPr bwMode="auto">
          <a:xfrm>
            <a:off x="1115616" y="1412776"/>
            <a:ext cx="7200800"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Прямоугольник 5"/>
          <p:cNvSpPr/>
          <p:nvPr/>
        </p:nvSpPr>
        <p:spPr>
          <a:xfrm>
            <a:off x="1611344" y="4289320"/>
            <a:ext cx="1063176" cy="180"/>
          </a:xfrm>
          <a:prstGeom prst="rect">
            <a:avLst/>
          </a:prstGeom>
        </p:spPr>
        <p:txBody>
          <a:bodyPr wrap="none">
            <a:spAutoFit/>
          </a:bodyPr>
          <a:lstStyle/>
          <a:p>
            <a:r>
              <a:rPr lang="kk-KZ" b="1" dirty="0"/>
              <a:t>Жауабы:</a:t>
            </a:r>
            <a:endParaRPr lang="ru-RU" dirty="0"/>
          </a:p>
        </p:txBody>
      </p:sp>
      <p:sp>
        <p:nvSpPr>
          <p:cNvPr id="7" name="Прямоугольник 6"/>
          <p:cNvSpPr/>
          <p:nvPr/>
        </p:nvSpPr>
        <p:spPr>
          <a:xfrm>
            <a:off x="2555776" y="4365104"/>
            <a:ext cx="6336704" cy="2492990"/>
          </a:xfrm>
          <a:prstGeom prst="rect">
            <a:avLst/>
          </a:prstGeom>
        </p:spPr>
        <p:txBody>
          <a:bodyPr wrap="square">
            <a:spAutoFit/>
          </a:bodyPr>
          <a:lstStyle/>
          <a:p>
            <a:pPr algn="just"/>
            <a:r>
              <a:rPr lang="kk-KZ" sz="1200" b="1" dirty="0"/>
              <a:t>Ғалымдар Қазақстанның ертедегі тұрғындарының қоныстанған жерлерін анықтады. Олардың бір тобы Жетісуда, Тянь-Шань тауларында,Сырдария өзенінің орта ағысында тұрды. Оларды шошақ бөріктілер – сақ-тиграхауда деп атаған. Тайпалардың екінші бір тобы Арал бойы мен Сырдарияның төменгі ағысын мекен еткен. Теңіздің арғы жағындағы сақтар - сақ-парадарайа деген. Олардың оңтүстігінде сақ-хаумаваргалар қоныстанған. Ғалымдардың пайымдауынша мұндай атау оларға хаома сусынына байланысты берілген.</a:t>
            </a:r>
            <a:endParaRPr lang="ru-RU" sz="1200" b="1" dirty="0"/>
          </a:p>
          <a:p>
            <a:pPr algn="just"/>
            <a:r>
              <a:rPr lang="kk-KZ" sz="1200" b="1" dirty="0"/>
              <a:t> Тиграхауда сақтары осы күнгі Ташкент қаласы аймағында, Солтүстік Қырғызстан, Оңтүстік Қазақстан және Жетісу жерінде өмір сүрген. Жетісу алқабы “шошақ төбелі сақтардың” жиі қоныстанған орталығы болған. Осы”шошақ төбелі сақ” деген атау ұзақ уақыт сақталған. Күні кешеге дейін қазақ халқы өздерін “шошақ төбелі қазақпыз” деп атап келген.</a:t>
            </a:r>
            <a:endParaRPr lang="ru-RU" sz="1200" b="1" dirty="0"/>
          </a:p>
          <a:p>
            <a:pPr algn="just"/>
            <a:r>
              <a:rPr lang="kk-KZ" sz="1200" b="1" dirty="0"/>
              <a:t> Арал теңізінің солтүстік-шығыс жағасын мекендеген сақ тайпаларын жазба деректерде дайлар, аргиппейлер, исседондар деп атайды. Бұл тайпалар Қазақстанның Орал тауының оңтүстік өңірлерінде, Солтүстік, Орталық аймақтарында мекендеген.</a:t>
            </a:r>
            <a:endParaRPr lang="ru-RU" sz="1200" b="1" dirty="0"/>
          </a:p>
        </p:txBody>
      </p:sp>
    </p:spTree>
    <p:extLst>
      <p:ext uri="{BB962C8B-B14F-4D97-AF65-F5344CB8AC3E}">
        <p14:creationId xmlns:p14="http://schemas.microsoft.com/office/powerpoint/2010/main" val="369578480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1462</Words>
  <Application>Microsoft Office PowerPoint</Application>
  <PresentationFormat>Экран (4:3)</PresentationFormat>
  <Paragraphs>176</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Бағалау.  Қазақстан тарихы</vt:lpstr>
      <vt:lpstr>Презентация PowerPoint</vt:lpstr>
      <vt:lpstr>Презентация PowerPoint</vt:lpstr>
      <vt:lpstr>Қазақстан тарихы бойынша практикалық сипаттағы тапсырмалардың үлгілері</vt:lpstr>
      <vt:lpstr>   Шағатай ұлысына қараған аумақтарды картаға белгілеңіз.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Алмагуль Смагулова</dc:creator>
  <cp:lastModifiedBy>Алмагуль Смагулова</cp:lastModifiedBy>
  <cp:revision>54</cp:revision>
  <cp:lastPrinted>2017-02-21T06:10:55Z</cp:lastPrinted>
  <dcterms:created xsi:type="dcterms:W3CDTF">2017-02-20T11:51:41Z</dcterms:created>
  <dcterms:modified xsi:type="dcterms:W3CDTF">2017-02-21T12:31:16Z</dcterms:modified>
</cp:coreProperties>
</file>