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4" r:id="rId2"/>
    <p:sldId id="533" r:id="rId3"/>
    <p:sldId id="526" r:id="rId4"/>
    <p:sldId id="527" r:id="rId5"/>
    <p:sldId id="518" r:id="rId6"/>
    <p:sldId id="523" r:id="rId7"/>
    <p:sldId id="519" r:id="rId8"/>
    <p:sldId id="508" r:id="rId9"/>
    <p:sldId id="521" r:id="rId10"/>
    <p:sldId id="528" r:id="rId11"/>
    <p:sldId id="529" r:id="rId12"/>
    <p:sldId id="501" r:id="rId13"/>
    <p:sldId id="530" r:id="rId14"/>
    <p:sldId id="534" r:id="rId15"/>
    <p:sldId id="535" r:id="rId16"/>
    <p:sldId id="531" r:id="rId17"/>
    <p:sldId id="496" r:id="rId18"/>
    <p:sldId id="478" r:id="rId19"/>
    <p:sldId id="439" r:id="rId20"/>
    <p:sldId id="522" r:id="rId21"/>
    <p:sldId id="532" r:id="rId22"/>
  </p:sldIdLst>
  <p:sldSz cx="12192000" cy="6858000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3DD"/>
    <a:srgbClr val="ED7D31"/>
    <a:srgbClr val="66CCFF"/>
    <a:srgbClr val="FFFF00"/>
    <a:srgbClr val="FF6600"/>
    <a:srgbClr val="2E6CA4"/>
    <a:srgbClr val="00B050"/>
    <a:srgbClr val="FF0000"/>
    <a:srgbClr val="FA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6203" autoAdjust="0"/>
  </p:normalViewPr>
  <p:slideViewPr>
    <p:cSldViewPr snapToGrid="0">
      <p:cViewPr varScale="1">
        <p:scale>
          <a:sx n="112" d="100"/>
          <a:sy n="112" d="100"/>
        </p:scale>
        <p:origin x="4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dPt>
            <c:idx val="0"/>
            <c:bubble3D val="0"/>
            <c:spPr>
              <a:solidFill>
                <a:schemeClr val="accent2"/>
              </a:solidFill>
              <a:ln w="1287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E-4113-A89D-DC145BFAA705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287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E-4113-A89D-DC145BFAA70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E-4113-A89D-DC145BFAA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75"/>
      </c:doughnutChart>
      <c:spPr>
        <a:noFill/>
        <a:ln w="1725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dPt>
            <c:idx val="0"/>
            <c:bubble3D val="0"/>
            <c:spPr>
              <a:solidFill>
                <a:srgbClr val="ED7D31"/>
              </a:solidFill>
              <a:ln w="1181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4-41EF-8B36-3EE4264C2C6C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181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4-41EF-8B36-3EE4264C2C6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79666</c:v>
                </c:pt>
                <c:pt idx="1">
                  <c:v>259964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F4-41EF-8B36-3EE4264C2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75"/>
      </c:doughnutChart>
      <c:spPr>
        <a:noFill/>
        <a:ln w="158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explosion val="1"/>
          <c:dPt>
            <c:idx val="0"/>
            <c:bubble3D val="0"/>
            <c:spPr>
              <a:solidFill>
                <a:srgbClr val="ED7D31"/>
              </a:solidFill>
              <a:ln w="1181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F6-417A-BBE9-1FB02EE4521D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181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F6-417A-BBE9-1FB02EE4521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79666</c:v>
                </c:pt>
                <c:pt idx="1">
                  <c:v>259964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F6-417A-BBE9-1FB02EE45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75"/>
      </c:doughnutChart>
      <c:spPr>
        <a:noFill/>
        <a:ln w="158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dPt>
            <c:idx val="0"/>
            <c:bubble3D val="0"/>
            <c:spPr>
              <a:solidFill>
                <a:schemeClr val="accent2"/>
              </a:solidFill>
              <a:ln w="1236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4D-4A31-AFE4-4BF5F8DFEAE8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2361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4D-4A31-AFE4-4BF5F8DFEAE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D-4A31-AFE4-4BF5F8DFE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75"/>
      </c:doughnutChart>
      <c:spPr>
        <a:noFill/>
        <a:ln w="1655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BD6"/>
            </a:solidFill>
          </c:spPr>
          <c:dPt>
            <c:idx val="0"/>
            <c:bubble3D val="0"/>
            <c:spPr>
              <a:solidFill>
                <a:schemeClr val="accent2"/>
              </a:solidFill>
              <a:ln w="1287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30-4D38-92EF-8A762A9F35A5}"/>
              </c:ext>
            </c:extLst>
          </c:dPt>
          <c:dPt>
            <c:idx val="1"/>
            <c:bubble3D val="0"/>
            <c:spPr>
              <a:solidFill>
                <a:srgbClr val="0093DD"/>
              </a:solidFill>
              <a:ln w="1287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30-4D38-92EF-8A762A9F35A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30-4D38-92EF-8A762A9F3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75"/>
      </c:doughnutChart>
      <c:spPr>
        <a:noFill/>
        <a:ln w="1716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7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4656" cy="502535"/>
          </a:xfrm>
          <a:prstGeom prst="rect">
            <a:avLst/>
          </a:prstGeom>
        </p:spPr>
        <p:txBody>
          <a:bodyPr vert="horz" lIns="92309" tIns="46155" rIns="92309" bIns="461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902" y="2"/>
            <a:ext cx="2984656" cy="502535"/>
          </a:xfrm>
          <a:prstGeom prst="rect">
            <a:avLst/>
          </a:prstGeom>
        </p:spPr>
        <p:txBody>
          <a:bodyPr vert="horz" lIns="92309" tIns="46155" rIns="92309" bIns="46155" rtlCol="0"/>
          <a:lstStyle>
            <a:lvl1pPr algn="r">
              <a:defRPr sz="1200"/>
            </a:lvl1pPr>
          </a:lstStyle>
          <a:p>
            <a:fld id="{6FD76A8E-F89D-4360-89AB-325054FFDA9B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7766"/>
            <a:ext cx="2984656" cy="502535"/>
          </a:xfrm>
          <a:prstGeom prst="rect">
            <a:avLst/>
          </a:prstGeom>
        </p:spPr>
        <p:txBody>
          <a:bodyPr vert="horz" lIns="92309" tIns="46155" rIns="92309" bIns="461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902" y="9517766"/>
            <a:ext cx="2984656" cy="502535"/>
          </a:xfrm>
          <a:prstGeom prst="rect">
            <a:avLst/>
          </a:prstGeom>
        </p:spPr>
        <p:txBody>
          <a:bodyPr vert="horz" lIns="92309" tIns="46155" rIns="92309" bIns="46155" rtlCol="0" anchor="b"/>
          <a:lstStyle>
            <a:lvl1pPr algn="r">
              <a:defRPr sz="1200"/>
            </a:lvl1pPr>
          </a:lstStyle>
          <a:p>
            <a:fld id="{B24394E7-2C5E-45E5-A428-8CDAFD73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3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6263" cy="502535"/>
          </a:xfrm>
          <a:prstGeom prst="rect">
            <a:avLst/>
          </a:prstGeom>
        </p:spPr>
        <p:txBody>
          <a:bodyPr vert="horz" lIns="93075" tIns="46539" rIns="93075" bIns="465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295" y="2"/>
            <a:ext cx="2986263" cy="502535"/>
          </a:xfrm>
          <a:prstGeom prst="rect">
            <a:avLst/>
          </a:prstGeom>
        </p:spPr>
        <p:txBody>
          <a:bodyPr vert="horz" lIns="93075" tIns="46539" rIns="93075" bIns="465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98B438-EBF4-4651-9684-68DE3B314CDC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2538"/>
            <a:ext cx="6018213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5" tIns="46539" rIns="93075" bIns="4653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9140" y="4823701"/>
            <a:ext cx="5509888" cy="3943462"/>
          </a:xfrm>
          <a:prstGeom prst="rect">
            <a:avLst/>
          </a:prstGeom>
        </p:spPr>
        <p:txBody>
          <a:bodyPr vert="horz" lIns="93075" tIns="46539" rIns="93075" bIns="4653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766"/>
            <a:ext cx="2986263" cy="502535"/>
          </a:xfrm>
          <a:prstGeom prst="rect">
            <a:avLst/>
          </a:prstGeom>
        </p:spPr>
        <p:txBody>
          <a:bodyPr vert="horz" lIns="93075" tIns="46539" rIns="93075" bIns="465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295" y="9517766"/>
            <a:ext cx="2986263" cy="502535"/>
          </a:xfrm>
          <a:prstGeom prst="rect">
            <a:avLst/>
          </a:prstGeom>
        </p:spPr>
        <p:txBody>
          <a:bodyPr vert="horz" wrap="square" lIns="93075" tIns="46539" rIns="93075" bIns="465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E1340A-B4F6-4246-8FF8-32D29996E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644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418" indent="-290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472" indent="-232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220" indent="-232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4572" indent="-2323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611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65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920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0743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7474D-41DF-4788-8C7E-27BF7B69BA6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399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752475"/>
            <a:ext cx="6686550" cy="3760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3957" y="4763445"/>
            <a:ext cx="5551654" cy="4512735"/>
          </a:xfrm>
          <a:prstGeom prst="rect">
            <a:avLst/>
          </a:prstGeom>
        </p:spPr>
        <p:txBody>
          <a:bodyPr wrap="square" lIns="92608" tIns="92608" rIns="92608" bIns="92608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86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752475"/>
            <a:ext cx="6686550" cy="3760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3957" y="4763445"/>
            <a:ext cx="5551654" cy="4512735"/>
          </a:xfrm>
          <a:prstGeom prst="rect">
            <a:avLst/>
          </a:prstGeom>
        </p:spPr>
        <p:txBody>
          <a:bodyPr wrap="square" lIns="92608" tIns="92608" rIns="92608" bIns="92608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14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752475"/>
            <a:ext cx="6686550" cy="3760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93957" y="4763445"/>
            <a:ext cx="5551654" cy="4512735"/>
          </a:xfrm>
          <a:prstGeom prst="rect">
            <a:avLst/>
          </a:prstGeom>
        </p:spPr>
        <p:txBody>
          <a:bodyPr wrap="square" lIns="92608" tIns="92608" rIns="92608" bIns="92608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25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25775" y="865188"/>
            <a:ext cx="4152900" cy="233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2554-4D6F-48AB-82C1-778B840BA80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7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374B-C177-45E5-9871-2EA475AD14EA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81E7-C915-450F-9462-A8F798712F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2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D721-F6B2-40CC-A48A-C97CEF8B2274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635C-9E8F-4F3B-92C0-73DC22D16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81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D35E-6836-4306-985A-5B561985F01D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51B1-9B1B-4A4A-8705-9B4C162DA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73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4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32AE-C737-454C-A43E-3069817C3D2A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6397-B51D-4EBF-B79E-D3D1C11EA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26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8F96-5A23-40E0-9D11-F781F0A28761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2573-35B9-4F48-A427-6C7A9192CA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00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B2B-40CB-4E21-8BE0-A671A0F0D49C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A72A-4F92-41A0-9759-CD7AEF701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2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8587-A938-4918-ABE2-44B532E1C27F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5356-9C46-453D-A934-CEDE71B68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7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E34A-88C6-42CF-9E8F-128C9778B106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997B-8747-4E53-AAE4-C6669ADB5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5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837B-A73B-49D2-B541-C62366C33861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DB43-5862-4F86-97DC-F4282F9F7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2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8409-BF38-422E-8ABD-E188881889A0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BB7E-2AB0-4676-9E7F-23B9B70AB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9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86DF-2053-4F70-B53C-B93A8F87491C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4050-FDEE-4D1C-99F1-132594B0C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7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7E29E-69BD-44FC-B53A-C77058367BDC}" type="datetime1">
              <a:rPr lang="ru-RU" smtClean="0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959A24-6113-4648-8BF2-95974493FD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2.pn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microsoft.com/office/2007/relationships/hdphoto" Target="../media/hdphoto3.wdp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7.pn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.emf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3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15.png"/><Relationship Id="rId10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.emf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2800941"/>
            <a:ext cx="12192000" cy="1916832"/>
          </a:xfrm>
          <a:prstGeom prst="rect">
            <a:avLst/>
          </a:prstGeom>
          <a:solidFill>
            <a:srgbClr val="337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0" descr="Картинки по запросу abstract technology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6312904" cy="28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abstract technology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946914" y="1"/>
            <a:ext cx="6214892" cy="27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242596" y="2973110"/>
            <a:ext cx="11408635" cy="1459234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ru-RU" altLang="ru-RU" sz="5400" b="1" dirty="0" smtClean="0">
                <a:solidFill>
                  <a:schemeClr val="bg1"/>
                </a:solidFill>
                <a:latin typeface="+mn-lt"/>
              </a:rPr>
              <a:t>Цифровизация системы </a:t>
            </a:r>
            <a:r>
              <a:rPr lang="en-US" altLang="ru-RU" sz="5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ru-RU" sz="5400" b="1" dirty="0" smtClean="0">
                <a:solidFill>
                  <a:schemeClr val="bg1"/>
                </a:solidFill>
                <a:latin typeface="+mn-lt"/>
              </a:rPr>
            </a:br>
            <a:r>
              <a:rPr lang="ru-RU" altLang="ru-RU" sz="5400" b="1" dirty="0" smtClean="0">
                <a:solidFill>
                  <a:schemeClr val="bg1"/>
                </a:solidFill>
                <a:latin typeface="+mn-lt"/>
              </a:rPr>
              <a:t>образования</a:t>
            </a:r>
            <a:endParaRPr lang="ru-RU" altLang="ru-RU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32" y="-10918"/>
            <a:ext cx="7708307" cy="18448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5"/>
            <a:ext cx="12161806" cy="20985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464455" y="4495229"/>
            <a:ext cx="7056784" cy="0"/>
          </a:xfrm>
          <a:prstGeom prst="line">
            <a:avLst/>
          </a:prstGeom>
          <a:ln w="22225" cmpd="sng">
            <a:solidFill>
              <a:srgbClr val="EDD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/>
          </p:cNvSpPr>
          <p:nvPr/>
        </p:nvSpPr>
        <p:spPr>
          <a:xfrm>
            <a:off x="3560358" y="6375412"/>
            <a:ext cx="4443949" cy="246221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Кокшетау, 2018 г.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3319434" y="1229727"/>
            <a:ext cx="4597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Управление образования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altLang="ru-RU" sz="18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Акмолинской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области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Picture 15" descr="http://www.mga.kz/uploads/posts/2011-09/1315811957_gerbr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67" y="211012"/>
            <a:ext cx="939463" cy="92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-1894" y="4943591"/>
            <a:ext cx="12192000" cy="175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23829" y="826565"/>
            <a:ext cx="2710812" cy="8934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прием и зачисление детей в школу</a:t>
            </a:r>
            <a:r>
              <a:rPr lang="kk-K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обмен местами, перевод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35785" y="3600843"/>
            <a:ext cx="3438405" cy="964705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безопасных условий:</a:t>
            </a:r>
          </a:p>
          <a:p>
            <a:pPr algn="ctr"/>
            <a:r>
              <a:rPr lang="kk-K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видеонаблюдения, турникеты, СМС-оповещения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8659298" y="826564"/>
            <a:ext cx="3157498" cy="897809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учебного-воспитательного процесса: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kk-K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электронный документооборот,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kk-K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-столовая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994589" y="839066"/>
            <a:ext cx="2877759" cy="8934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паспорт школьника:</a:t>
            </a:r>
          </a:p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достижения, траектория развития, динамика обучения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72726" y="826564"/>
            <a:ext cx="2560518" cy="8934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обучение:</a:t>
            </a:r>
          </a:p>
          <a:p>
            <a:pPr algn="ctr"/>
            <a:r>
              <a:rPr lang="kk-K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ЦОРы, электронные дневники и журналы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07138" y="3631779"/>
            <a:ext cx="2526106" cy="873518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электронными учебниками, доступ к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ЦОРам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86" b="15192"/>
          <a:stretch/>
        </p:blipFill>
        <p:spPr>
          <a:xfrm>
            <a:off x="697296" y="1785037"/>
            <a:ext cx="1560189" cy="1634350"/>
          </a:xfrm>
          <a:prstGeom prst="rect">
            <a:avLst/>
          </a:prstGeom>
        </p:spPr>
      </p:pic>
      <p:cxnSp>
        <p:nvCxnSpPr>
          <p:cNvPr id="30" name="Прямая соединительная линия 321"/>
          <p:cNvCxnSpPr/>
          <p:nvPr/>
        </p:nvCxnSpPr>
        <p:spPr>
          <a:xfrm>
            <a:off x="2425052" y="2697430"/>
            <a:ext cx="1093443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63" y="1957082"/>
            <a:ext cx="627202" cy="600972"/>
          </a:xfrm>
          <a:prstGeom prst="rect">
            <a:avLst/>
          </a:prstGeom>
        </p:spPr>
      </p:pic>
      <p:cxnSp>
        <p:nvCxnSpPr>
          <p:cNvPr id="39" name="Прямая соединительная линия 321"/>
          <p:cNvCxnSpPr/>
          <p:nvPr/>
        </p:nvCxnSpPr>
        <p:spPr>
          <a:xfrm>
            <a:off x="5183734" y="2748422"/>
            <a:ext cx="895105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63" y="2000202"/>
            <a:ext cx="608550" cy="58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35" y="1853954"/>
            <a:ext cx="2576221" cy="1677279"/>
          </a:xfrm>
          <a:prstGeom prst="rect">
            <a:avLst/>
          </a:prstGeom>
        </p:spPr>
      </p:pic>
      <p:cxnSp>
        <p:nvCxnSpPr>
          <p:cNvPr id="44" name="Прямая соединительная линия 321"/>
          <p:cNvCxnSpPr/>
          <p:nvPr/>
        </p:nvCxnSpPr>
        <p:spPr>
          <a:xfrm>
            <a:off x="8352225" y="2444328"/>
            <a:ext cx="506017" cy="14146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321"/>
          <p:cNvCxnSpPr/>
          <p:nvPr/>
        </p:nvCxnSpPr>
        <p:spPr>
          <a:xfrm>
            <a:off x="2330141" y="2790208"/>
            <a:ext cx="5735" cy="657281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321"/>
          <p:cNvCxnSpPr/>
          <p:nvPr/>
        </p:nvCxnSpPr>
        <p:spPr>
          <a:xfrm>
            <a:off x="8186738" y="2443488"/>
            <a:ext cx="0" cy="1004001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27" y="3150731"/>
            <a:ext cx="346715" cy="4252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75" y="3192366"/>
            <a:ext cx="463253" cy="3304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25" y="3156920"/>
            <a:ext cx="465175" cy="334847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8821025" y="3631779"/>
            <a:ext cx="2769732" cy="947711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реестр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600" b="1" dirty="0">
                <a:solidFill>
                  <a:schemeClr val="bg1"/>
                </a:solidFill>
                <a:cs typeface="Arial" panose="020B0604020202020204" pitchFamily="34" charset="0"/>
              </a:rPr>
              <a:t>Охват  </a:t>
            </a:r>
            <a:r>
              <a:rPr lang="kk-KZ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информационными </a:t>
            </a:r>
            <a:r>
              <a:rPr lang="kk-KZ" sz="1600" b="1" dirty="0">
                <a:solidFill>
                  <a:schemeClr val="bg1"/>
                </a:solidFill>
                <a:cs typeface="Arial" panose="020B0604020202020204" pitchFamily="34" charset="0"/>
              </a:rPr>
              <a:t>ресурсами 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6244259" y="1803094"/>
            <a:ext cx="1661838" cy="544882"/>
            <a:chOff x="6248662" y="1853723"/>
            <a:chExt cx="1519581" cy="378863"/>
          </a:xfrm>
        </p:grpSpPr>
        <p:sp>
          <p:nvSpPr>
            <p:cNvPr id="36" name="Shape 122"/>
            <p:cNvSpPr/>
            <p:nvPr/>
          </p:nvSpPr>
          <p:spPr>
            <a:xfrm>
              <a:off x="6248662" y="1853723"/>
              <a:ext cx="1519581" cy="367982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buNone/>
              </a:pPr>
              <a:endParaRPr lang="en-GB" sz="1000" b="1" dirty="0">
                <a:solidFill>
                  <a:srgbClr val="FFFFFF"/>
                </a:solidFill>
              </a:endParaRPr>
            </a:p>
          </p:txBody>
        </p:sp>
        <p:pic>
          <p:nvPicPr>
            <p:cNvPr id="37" name="Рисунок 17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093" y="1879315"/>
              <a:ext cx="951464" cy="35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Прямоугольник 63"/>
          <p:cNvSpPr>
            <a:spLocks/>
          </p:cNvSpPr>
          <p:nvPr/>
        </p:nvSpPr>
        <p:spPr>
          <a:xfrm>
            <a:off x="3759323" y="5050950"/>
            <a:ext cx="3394728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1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47" y="1927121"/>
            <a:ext cx="788901" cy="72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2"/>
          <p:cNvSpPr>
            <a:spLocks/>
          </p:cNvSpPr>
          <p:nvPr/>
        </p:nvSpPr>
        <p:spPr bwMode="auto">
          <a:xfrm>
            <a:off x="3894200" y="2697430"/>
            <a:ext cx="995181" cy="36933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ED7D31"/>
                </a:solidFill>
                <a:latin typeface="Arial" panose="020B0604020202020204" pitchFamily="34" charset="0"/>
              </a:rPr>
              <a:t>НОБД</a:t>
            </a:r>
            <a:endParaRPr lang="ru-RU" altLang="ru-RU" sz="2400" b="1" dirty="0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04997" y="5454759"/>
            <a:ext cx="491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Проект «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Smart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школа» в г. Кокшетау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Срок: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сентябрь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2018 г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. – 5  школ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сентябрь 2019 г. – 9 школ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сентябрь 2020 г. – 10 школ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054" name="Picture 6" descr="Картинки по запросу Билим медиа групп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08" y="2397367"/>
            <a:ext cx="1142469" cy="11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7092842" y="5508094"/>
            <a:ext cx="4913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Открытие 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IT-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лицея  на базе школы г. Кокшетау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Срок: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сентябрь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27981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1009433" y="138800"/>
            <a:ext cx="858000" cy="858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08683" y="3853946"/>
            <a:ext cx="3284512" cy="824501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и зачисление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kk-K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832110" y="2972875"/>
            <a:ext cx="3261085" cy="845592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учебного-воспитательного процесса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477584" y="3853946"/>
            <a:ext cx="3185236" cy="832761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паспорт </a:t>
            </a:r>
            <a:r>
              <a:rPr lang="kk-K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1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60" y="1152063"/>
            <a:ext cx="1378576" cy="12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2"/>
          <p:cNvSpPr>
            <a:spLocks/>
          </p:cNvSpPr>
          <p:nvPr/>
        </p:nvSpPr>
        <p:spPr bwMode="auto">
          <a:xfrm>
            <a:off x="6265665" y="1244471"/>
            <a:ext cx="2041699" cy="110799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Н</a:t>
            </a:r>
            <a:r>
              <a:rPr lang="ru-RU" altLang="ru-RU" sz="1800" b="1" dirty="0">
                <a:latin typeface="Arial" panose="020B0604020202020204" pitchFamily="34" charset="0"/>
              </a:rPr>
              <a:t>ациональная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О</a:t>
            </a:r>
            <a:r>
              <a:rPr lang="ru-RU" altLang="ru-RU" sz="1800" b="1" dirty="0">
                <a:latin typeface="Arial" panose="020B0604020202020204" pitchFamily="34" charset="0"/>
              </a:rPr>
              <a:t>бразовательная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1800" b="1" dirty="0">
                <a:latin typeface="Arial" panose="020B0604020202020204" pitchFamily="34" charset="0"/>
              </a:rPr>
              <a:t>аза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Д</a:t>
            </a:r>
            <a:r>
              <a:rPr lang="ru-RU" altLang="ru-RU" sz="1800" b="1" dirty="0">
                <a:latin typeface="Arial" panose="020B0604020202020204" pitchFamily="34" charset="0"/>
              </a:rPr>
              <a:t>анных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762689" y="969643"/>
            <a:ext cx="7019771" cy="3761779"/>
          </a:xfrm>
          <a:prstGeom prst="rect">
            <a:avLst/>
          </a:prstGeom>
          <a:noFill/>
          <a:ln w="28575" cap="rnd" cmpd="sng" algn="ctr">
            <a:solidFill>
              <a:srgbClr val="3378A9"/>
            </a:solidFill>
            <a:prstDash val="sysDash"/>
          </a:ln>
          <a:effectLst/>
        </p:spPr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>
              <a:latin typeface="Century Gothic" panose="020B0502020202020204"/>
              <a:cs typeface="+mn-cs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8477585" y="1139533"/>
            <a:ext cx="3185235" cy="886843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и дистанционное обучение, массовые открытые онлайн курсы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477584" y="2082038"/>
            <a:ext cx="3185236" cy="841484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хранилище образовательных данных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477585" y="2972875"/>
            <a:ext cx="3185236" cy="828244"/>
          </a:xfrm>
          <a:prstGeom prst="roundRect">
            <a:avLst/>
          </a:prstGeom>
          <a:solidFill>
            <a:srgbClr val="2E6CA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достижения, траектория развития, динамика обучения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4601" y="2988818"/>
            <a:ext cx="1731264" cy="850063"/>
            <a:chOff x="413420" y="3202119"/>
            <a:chExt cx="1731264" cy="850063"/>
          </a:xfrm>
        </p:grpSpPr>
        <p:sp>
          <p:nvSpPr>
            <p:cNvPr id="156" name="Shape 122"/>
            <p:cNvSpPr/>
            <p:nvPr/>
          </p:nvSpPr>
          <p:spPr>
            <a:xfrm>
              <a:off x="413420" y="3202119"/>
              <a:ext cx="1731264" cy="850063"/>
            </a:xfrm>
            <a:prstGeom prst="roundRect">
              <a:avLst>
                <a:gd name="adj" fmla="val 8469"/>
              </a:avLst>
            </a:prstGeom>
            <a:solidFill>
              <a:srgbClr val="05BDFC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</a:pPr>
              <a:endParaRPr lang="en-GB" sz="1333" b="1" dirty="0">
                <a:solidFill>
                  <a:srgbClr val="FFFFFF"/>
                </a:solidFill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431868" y="3252652"/>
              <a:ext cx="158756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/>
                <a:t>Система управления профессионально-техническим образованием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8" y="1714476"/>
            <a:ext cx="1733910" cy="857993"/>
          </a:xfrm>
          <a:prstGeom prst="rect">
            <a:avLst/>
          </a:prstGeom>
        </p:spPr>
      </p:pic>
      <p:sp>
        <p:nvSpPr>
          <p:cNvPr id="165" name="Стрелка вправо 164"/>
          <p:cNvSpPr/>
          <p:nvPr/>
        </p:nvSpPr>
        <p:spPr>
          <a:xfrm>
            <a:off x="2303061" y="2063596"/>
            <a:ext cx="2369799" cy="280770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grpSp>
        <p:nvGrpSpPr>
          <p:cNvPr id="6" name="Группа 5"/>
          <p:cNvGrpSpPr/>
          <p:nvPr/>
        </p:nvGrpSpPr>
        <p:grpSpPr>
          <a:xfrm>
            <a:off x="2303061" y="3179928"/>
            <a:ext cx="2374655" cy="421857"/>
            <a:chOff x="2216377" y="3123876"/>
            <a:chExt cx="1932480" cy="421857"/>
          </a:xfrm>
        </p:grpSpPr>
        <p:sp>
          <p:nvSpPr>
            <p:cNvPr id="167" name="Стрелка вправо 166"/>
            <p:cNvSpPr/>
            <p:nvPr/>
          </p:nvSpPr>
          <p:spPr>
            <a:xfrm>
              <a:off x="2216377" y="3307688"/>
              <a:ext cx="1932480" cy="238045"/>
            </a:xfrm>
            <a:prstGeom prst="rightArrow">
              <a:avLst/>
            </a:prstGeom>
            <a:solidFill>
              <a:srgbClr val="EDD1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7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2536342" y="3123876"/>
              <a:ext cx="1108486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67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Интеграция</a:t>
              </a:r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2981917" y="1778094"/>
            <a:ext cx="900340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69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Охват 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информационными 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ресурсами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9986" y="4954907"/>
            <a:ext cx="11986953" cy="1859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>
            <a:spLocks/>
          </p:cNvSpPr>
          <p:nvPr/>
        </p:nvSpPr>
        <p:spPr>
          <a:xfrm>
            <a:off x="3629762" y="4954907"/>
            <a:ext cx="3394728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75144" y="5308350"/>
            <a:ext cx="6328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Система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PLATONUS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» в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30 государственных колледжах области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Срок: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январь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2018 г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. – 2 колледжа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сентябрь 2018 г. – 28 колледжей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588963" y="947739"/>
            <a:ext cx="2938462" cy="3822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422650" y="890481"/>
            <a:ext cx="7835900" cy="3822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586581" y="6247854"/>
            <a:ext cx="11018837" cy="269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Прямоугольник 61"/>
          <p:cNvSpPr>
            <a:spLocks/>
          </p:cNvSpPr>
          <p:nvPr/>
        </p:nvSpPr>
        <p:spPr bwMode="auto">
          <a:xfrm>
            <a:off x="377825" y="1200150"/>
            <a:ext cx="34020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anose="020B0604020202020204" pitchFamily="34" charset="0"/>
              </a:rPr>
              <a:t>Организации</a:t>
            </a:r>
            <a:endParaRPr lang="en-US" altLang="ru-RU" sz="2400" b="1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anose="020B0604020202020204" pitchFamily="34" charset="0"/>
              </a:rPr>
              <a:t>образования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42287" y="3512517"/>
            <a:ext cx="2498725" cy="511535"/>
          </a:xfrm>
          <a:prstGeom prst="rect">
            <a:avLst/>
          </a:prstGeom>
          <a:solidFill>
            <a:srgbClr val="009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57238" y="2933649"/>
            <a:ext cx="2497137" cy="510366"/>
          </a:xfrm>
          <a:prstGeom prst="rect">
            <a:avLst/>
          </a:prstGeom>
          <a:solidFill>
            <a:srgbClr val="009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757238" y="2370139"/>
            <a:ext cx="2497137" cy="510366"/>
          </a:xfrm>
          <a:prstGeom prst="rect">
            <a:avLst/>
          </a:prstGeom>
          <a:solidFill>
            <a:srgbClr val="009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Детские сады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7058A22-CDED-4F1F-9952-8A626B3B7070}" type="slidenum">
              <a:rPr lang="ru-RU" altLang="ru-RU" smtClean="0">
                <a:solidFill>
                  <a:srgbClr val="898989"/>
                </a:solidFill>
              </a:rPr>
              <a:pPr/>
              <a:t>12</a:t>
            </a:fld>
            <a:endParaRPr lang="ru-RU" altLang="ru-RU" dirty="0" smtClean="0">
              <a:solidFill>
                <a:srgbClr val="898989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3"/>
            <a:ext cx="12192000" cy="807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5083" y="209931"/>
            <a:ext cx="382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Охват ИС  организаций образования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666727" y="4857850"/>
            <a:ext cx="2420322" cy="1085182"/>
            <a:chOff x="479806" y="4976868"/>
            <a:chExt cx="2420322" cy="10851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806" y="4976868"/>
              <a:ext cx="2420322" cy="1085182"/>
            </a:xfrm>
            <a:prstGeom prst="rect">
              <a:avLst/>
            </a:prstGeom>
          </p:spPr>
        </p:pic>
        <p:pic>
          <p:nvPicPr>
            <p:cNvPr id="47" name="Shape 168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168" y="5270868"/>
              <a:ext cx="940816" cy="6884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6496716" y="4900891"/>
            <a:ext cx="2551417" cy="1098463"/>
            <a:chOff x="3222193" y="4915137"/>
            <a:chExt cx="2551417" cy="1098463"/>
          </a:xfrm>
        </p:grpSpPr>
        <p:sp>
          <p:nvSpPr>
            <p:cNvPr id="48" name="Shape 163"/>
            <p:cNvSpPr/>
            <p:nvPr/>
          </p:nvSpPr>
          <p:spPr>
            <a:xfrm>
              <a:off x="3222193" y="4915137"/>
              <a:ext cx="2551417" cy="1098463"/>
            </a:xfrm>
            <a:prstGeom prst="roundRect">
              <a:avLst>
                <a:gd name="adj" fmla="val 6759"/>
              </a:avLst>
            </a:prstGeom>
            <a:noFill/>
            <a:ln w="9525" cap="flat" cmpd="sng">
              <a:solidFill>
                <a:srgbClr val="02ADF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-GB" sz="900" b="1" dirty="0" err="1" smtClean="0">
                  <a:solidFill>
                    <a:srgbClr val="00537B"/>
                  </a:solidFill>
                </a:rPr>
                <a:t>Электронны</a:t>
              </a:r>
              <a:r>
                <a:rPr lang="ru-RU" sz="900" b="1" dirty="0" smtClean="0">
                  <a:solidFill>
                    <a:srgbClr val="00537B"/>
                  </a:solidFill>
                </a:rPr>
                <a:t>е</a:t>
              </a:r>
              <a:r>
                <a:rPr lang="en-GB" sz="900" b="1" dirty="0" smtClean="0">
                  <a:solidFill>
                    <a:srgbClr val="00537B"/>
                  </a:solidFill>
                </a:rPr>
                <a:t> </a:t>
              </a:r>
              <a:r>
                <a:rPr lang="en-GB" sz="900" b="1" dirty="0" err="1" smtClean="0">
                  <a:solidFill>
                    <a:srgbClr val="00537B"/>
                  </a:solidFill>
                </a:rPr>
                <a:t>дневник</a:t>
              </a:r>
              <a:r>
                <a:rPr lang="ru-RU" sz="900" b="1" dirty="0" smtClean="0">
                  <a:solidFill>
                    <a:srgbClr val="00537B"/>
                  </a:solidFill>
                </a:rPr>
                <a:t>и</a:t>
              </a:r>
              <a:endParaRPr lang="en-GB" sz="900" b="1" dirty="0">
                <a:solidFill>
                  <a:srgbClr val="00537B"/>
                </a:solidFill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-GB" sz="900" b="1" dirty="0">
                  <a:solidFill>
                    <a:srgbClr val="00537B"/>
                  </a:solidFill>
                </a:rPr>
                <a:t>и </a:t>
              </a:r>
              <a:r>
                <a:rPr lang="en-GB" sz="900" b="1" dirty="0" err="1" smtClean="0">
                  <a:solidFill>
                    <a:srgbClr val="00537B"/>
                  </a:solidFill>
                </a:rPr>
                <a:t>журнал</a:t>
              </a:r>
              <a:r>
                <a:rPr lang="ru-RU" sz="900" b="1" dirty="0" smtClean="0">
                  <a:solidFill>
                    <a:srgbClr val="00537B"/>
                  </a:solidFill>
                </a:rPr>
                <a:t>ы</a:t>
              </a:r>
              <a:endParaRPr lang="en-GB" sz="900" b="1" dirty="0">
                <a:solidFill>
                  <a:srgbClr val="00537B"/>
                </a:solidFill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n-GB" sz="900" dirty="0" err="1" smtClean="0">
                  <a:solidFill>
                    <a:schemeClr val="dk1"/>
                  </a:solidFill>
                </a:rPr>
                <a:t>Подключено</a:t>
              </a:r>
              <a:r>
                <a:rPr lang="en-GB" sz="900" dirty="0">
                  <a:solidFill>
                    <a:schemeClr val="dk1"/>
                  </a:solidFill>
                </a:rPr>
                <a:t>: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ru-RU" b="1" dirty="0" smtClean="0">
                  <a:solidFill>
                    <a:srgbClr val="0093DD"/>
                  </a:solidFill>
                </a:rPr>
                <a:t>512 школ(90%)</a:t>
              </a:r>
            </a:p>
          </p:txBody>
        </p:sp>
        <p:pic>
          <p:nvPicPr>
            <p:cNvPr id="49" name="Shape 168" descr="mon006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41512" y="4941460"/>
              <a:ext cx="860788" cy="80900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5" name="Прямая соединительная линия 94"/>
          <p:cNvCxnSpPr/>
          <p:nvPr/>
        </p:nvCxnSpPr>
        <p:spPr>
          <a:xfrm>
            <a:off x="4351146" y="1715988"/>
            <a:ext cx="6842558" cy="107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4356600" y="2369516"/>
            <a:ext cx="1776721" cy="481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НОБД(100%)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348212" y="2954038"/>
            <a:ext cx="1776721" cy="481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НОБД(100%)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348212" y="3560200"/>
            <a:ext cx="1776721" cy="4819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НОБД(100%)</a:t>
            </a:r>
          </a:p>
        </p:txBody>
      </p:sp>
      <p:sp>
        <p:nvSpPr>
          <p:cNvPr id="103" name="Прямоугольник 62"/>
          <p:cNvSpPr>
            <a:spLocks/>
          </p:cNvSpPr>
          <p:nvPr/>
        </p:nvSpPr>
        <p:spPr bwMode="auto">
          <a:xfrm>
            <a:off x="6080903" y="991482"/>
            <a:ext cx="3022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Внедренные ИС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6251065" y="2379353"/>
            <a:ext cx="1463630" cy="47626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kk-K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-100%)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42677" y="2962039"/>
            <a:ext cx="1463630" cy="47754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endParaRPr lang="kk-K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-100%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242677" y="3555974"/>
            <a:ext cx="1463630" cy="47372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-100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62"/>
          <p:cNvSpPr>
            <a:spLocks/>
          </p:cNvSpPr>
          <p:nvPr/>
        </p:nvSpPr>
        <p:spPr bwMode="auto">
          <a:xfrm>
            <a:off x="6175236" y="1446086"/>
            <a:ext cx="16132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2018-2020</a:t>
            </a: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8" name="Прямоугольник 62"/>
          <p:cNvSpPr>
            <a:spLocks/>
          </p:cNvSpPr>
          <p:nvPr/>
        </p:nvSpPr>
        <p:spPr bwMode="auto">
          <a:xfrm>
            <a:off x="7890995" y="1444406"/>
            <a:ext cx="1467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2018-</a:t>
            </a:r>
            <a:r>
              <a:rPr lang="ru-RU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2020</a:t>
            </a: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899570" y="2962039"/>
            <a:ext cx="1450934" cy="4775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ЦОРы</a:t>
            </a:r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925695" y="3572005"/>
            <a:ext cx="1441772" cy="4737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ЦОРы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-100%)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9600400" y="2360570"/>
            <a:ext cx="1450934" cy="477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приложения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(0-100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9592012" y="2966315"/>
            <a:ext cx="1450934" cy="477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приложения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(10-100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9586855" y="3560200"/>
            <a:ext cx="1450934" cy="477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приложения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(0-100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62"/>
          <p:cNvSpPr>
            <a:spLocks/>
          </p:cNvSpPr>
          <p:nvPr/>
        </p:nvSpPr>
        <p:spPr bwMode="auto">
          <a:xfrm>
            <a:off x="9519925" y="1454162"/>
            <a:ext cx="1467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2018-</a:t>
            </a:r>
            <a:r>
              <a:rPr lang="ru-RU" alt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2020</a:t>
            </a: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899476" y="2372666"/>
            <a:ext cx="1450934" cy="4775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ЦОРы</a:t>
            </a:r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(0-100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Рисунок 1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48" y="1741722"/>
            <a:ext cx="638603" cy="5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10" y="1795452"/>
            <a:ext cx="495997" cy="4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Прямоугольник 62"/>
          <p:cNvSpPr>
            <a:spLocks/>
          </p:cNvSpPr>
          <p:nvPr/>
        </p:nvSpPr>
        <p:spPr bwMode="auto">
          <a:xfrm>
            <a:off x="5367095" y="1952397"/>
            <a:ext cx="491664" cy="16927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Arial" panose="020B0604020202020204" pitchFamily="34" charset="0"/>
              </a:rPr>
              <a:t>НОБД</a:t>
            </a:r>
          </a:p>
        </p:txBody>
      </p:sp>
      <p:pic>
        <p:nvPicPr>
          <p:cNvPr id="147" name="Рисунок 1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96" y="1837376"/>
            <a:ext cx="1015079" cy="4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1143" y="1774424"/>
            <a:ext cx="545460" cy="498636"/>
          </a:xfrm>
          <a:prstGeom prst="rect">
            <a:avLst/>
          </a:prstGeom>
        </p:spPr>
      </p:pic>
      <p:sp>
        <p:nvSpPr>
          <p:cNvPr id="149" name="Прямоугольник 62"/>
          <p:cNvSpPr>
            <a:spLocks/>
          </p:cNvSpPr>
          <p:nvPr/>
        </p:nvSpPr>
        <p:spPr bwMode="auto">
          <a:xfrm>
            <a:off x="4500005" y="1444406"/>
            <a:ext cx="16132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2018-2020</a:t>
            </a: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1549" y="5280614"/>
            <a:ext cx="13163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93DD"/>
                </a:solidFill>
              </a:rPr>
              <a:t>565 школ</a:t>
            </a:r>
          </a:p>
          <a:p>
            <a:r>
              <a:rPr lang="ru-RU" sz="1600" b="1" dirty="0" smtClean="0">
                <a:solidFill>
                  <a:srgbClr val="0093DD"/>
                </a:solidFill>
              </a:rPr>
              <a:t>100%</a:t>
            </a:r>
            <a:endParaRPr lang="ru-RU" sz="1600" b="1" dirty="0">
              <a:solidFill>
                <a:srgbClr val="009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0"/>
          <a:stretch/>
        </p:blipFill>
        <p:spPr>
          <a:xfrm>
            <a:off x="4776215" y="1233886"/>
            <a:ext cx="3028100" cy="129723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8135144" y="1576831"/>
            <a:ext cx="3759200" cy="1400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1005478" y="4337096"/>
            <a:ext cx="105695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Принятие решении при финансировании организаций образования и прогнозировании рынка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труда и востребованных профессий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Планирование учебников, строительства новых организаций образования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Прогнозирование успеваемости и рекомендации по индивидуальному обучению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Помощь по выбору новых курсов в зависимости от анализа усвоения материала и склонности к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</a:t>
            </a: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наукам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Анализ и рекомендации по повышению квалификации педагогических работников, рекомендации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</a:t>
            </a: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 курсам для педагогов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kk-KZ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Оценка рисков деятельности организаций образования и менеджмента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35144" y="1993782"/>
            <a:ext cx="3893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Ситуационный центр МОН РК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(Big Data Analysis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endParaRPr lang="kk-KZ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6" name="Стрелка влево 35"/>
          <p:cNvSpPr/>
          <p:nvPr/>
        </p:nvSpPr>
        <p:spPr>
          <a:xfrm rot="10800000">
            <a:off x="4815432" y="2614966"/>
            <a:ext cx="3114675" cy="460149"/>
          </a:xfrm>
          <a:prstGeom prst="leftArrow">
            <a:avLst/>
          </a:prstGeom>
          <a:solidFill>
            <a:srgbClr val="5B9B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" y="372"/>
            <a:ext cx="12192000" cy="807720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Создание системы управления образованием (</a:t>
            </a:r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Big Data)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50203" y="907738"/>
            <a:ext cx="3704599" cy="3184064"/>
            <a:chOff x="2051720" y="980728"/>
            <a:chExt cx="4986283" cy="396185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980728"/>
              <a:ext cx="4842267" cy="396185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052736"/>
              <a:ext cx="4981064" cy="3357872"/>
            </a:xfrm>
            <a:prstGeom prst="rect">
              <a:avLst/>
            </a:prstGeom>
          </p:spPr>
        </p:pic>
      </p:grpSp>
      <p:sp>
        <p:nvSpPr>
          <p:cNvPr id="41" name="Пятиугольник 40"/>
          <p:cNvSpPr/>
          <p:nvPr/>
        </p:nvSpPr>
        <p:spPr>
          <a:xfrm>
            <a:off x="8563931" y="3720747"/>
            <a:ext cx="1359524" cy="384023"/>
          </a:xfrm>
          <a:prstGeom prst="homePlate">
            <a:avLst>
              <a:gd name="adj" fmla="val 36047"/>
            </a:avLst>
          </a:prstGeom>
          <a:solidFill>
            <a:srgbClr val="EDD17D"/>
          </a:solidFill>
          <a:ln w="9525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ВУЗ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10129" y="3720747"/>
            <a:ext cx="1088748" cy="384023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Детский сад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026178" y="3716544"/>
            <a:ext cx="1111094" cy="389794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0-</a:t>
            </a:r>
            <a:r>
              <a:rPr lang="ru-RU" sz="1400" dirty="0">
                <a:solidFill>
                  <a:schemeClr val="tx1"/>
                </a:solidFill>
              </a:rPr>
              <a:t>3 лет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41714" y="3720747"/>
            <a:ext cx="892106" cy="385592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Школа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286212" y="3720747"/>
            <a:ext cx="1226730" cy="385592"/>
          </a:xfrm>
          <a:prstGeom prst="rect">
            <a:avLst/>
          </a:prstGeom>
          <a:solidFill>
            <a:schemeClr val="bg1"/>
          </a:solidFill>
          <a:ln w="19050">
            <a:solidFill>
              <a:srgbClr val="ED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Колледж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30" y="2925969"/>
            <a:ext cx="3082782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2163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41059" y="140679"/>
            <a:ext cx="423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kk-KZ" alt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цифровой грамотности</a:t>
            </a: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Рисунок 34" descr="Изображение выглядит как внутренний, стена, человек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F0530AD-CDDD-490B-8075-71638E85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b="9617"/>
          <a:stretch/>
        </p:blipFill>
        <p:spPr>
          <a:xfrm>
            <a:off x="6036181" y="1981413"/>
            <a:ext cx="6020004" cy="3214429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AF6A2D2-EFA4-4607-B57E-A350E67D9120}"/>
              </a:ext>
            </a:extLst>
          </p:cNvPr>
          <p:cNvSpPr/>
          <p:nvPr/>
        </p:nvSpPr>
        <p:spPr>
          <a:xfrm>
            <a:off x="1" y="710771"/>
            <a:ext cx="6036180" cy="65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ПРОФЕ</a:t>
            </a:r>
            <a:r>
              <a:rPr lang="en-US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СИОНАЛЬНЫХ </a:t>
            </a:r>
            <a:r>
              <a:rPr lang="ru-RU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КАДРОВ</a:t>
            </a:r>
            <a:endParaRPr lang="ru-RU" alt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5E04DA0-FE0E-427B-BB47-25C8D9F0244E}"/>
              </a:ext>
            </a:extLst>
          </p:cNvPr>
          <p:cNvSpPr/>
          <p:nvPr/>
        </p:nvSpPr>
        <p:spPr>
          <a:xfrm>
            <a:off x="6020005" y="708162"/>
            <a:ext cx="6171995" cy="657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ОБУЧЕНИЕ НАСЕЛЕНИЯ</a:t>
            </a:r>
            <a:endParaRPr lang="ru-RU" alt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 descr="Изображение выглядит как тарелка, посуда, обеденный сервиз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5D92B71-6AE7-446F-8CAC-96EA4F4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06" y="5335776"/>
            <a:ext cx="497459" cy="49745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B3140C2-D4FD-472C-9B09-735CEB184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95" y="6234755"/>
            <a:ext cx="504282" cy="504282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3E80315-E32C-4B74-AD52-4BC74D588B22}"/>
              </a:ext>
            </a:extLst>
          </p:cNvPr>
          <p:cNvSpPr/>
          <p:nvPr/>
        </p:nvSpPr>
        <p:spPr>
          <a:xfrm>
            <a:off x="2269086" y="6312399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чел.</a:t>
            </a:r>
            <a:endParaRPr lang="ru-RU" sz="2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Рисунок 40" descr="Изображение выглядит как тарелка, посуда, обеденный сервиз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4F91BD3-BEAA-4C7E-8BC6-702CC775C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42" y="5316111"/>
            <a:ext cx="497459" cy="49745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41B3FAC-ED4F-491A-96D9-C31FE7983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41" y="6165868"/>
            <a:ext cx="504282" cy="504282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C459905-9667-45DE-9293-DC84E7820566}"/>
              </a:ext>
            </a:extLst>
          </p:cNvPr>
          <p:cNvSpPr/>
          <p:nvPr/>
        </p:nvSpPr>
        <p:spPr>
          <a:xfrm>
            <a:off x="6920218" y="6286841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ru-RU" sz="20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</a:t>
            </a:r>
            <a:r>
              <a:rPr lang="ru-RU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endParaRPr lang="ru-RU" sz="2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2188E4-A6B1-492E-BC0B-39F7361AD6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0" r="14161" b="10633"/>
          <a:stretch/>
        </p:blipFill>
        <p:spPr>
          <a:xfrm>
            <a:off x="59821" y="1984022"/>
            <a:ext cx="5864824" cy="3211821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41CCB41-64A2-4A5E-B0A5-77A65794EFCB}"/>
              </a:ext>
            </a:extLst>
          </p:cNvPr>
          <p:cNvSpPr/>
          <p:nvPr/>
        </p:nvSpPr>
        <p:spPr>
          <a:xfrm>
            <a:off x="2258273" y="5295077"/>
            <a:ext cx="2329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Сетевые сообщества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Мобильные приложения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ресурсы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kk-K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Сообщества в социальных </a:t>
            </a:r>
            <a:br>
              <a:rPr lang="kk-K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сетях и чатах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054E5F1-EDAC-47DA-AE61-2AA060755DB4}"/>
              </a:ext>
            </a:extLst>
          </p:cNvPr>
          <p:cNvSpPr/>
          <p:nvPr/>
        </p:nvSpPr>
        <p:spPr>
          <a:xfrm>
            <a:off x="6807782" y="5316111"/>
            <a:ext cx="3272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Родительские лектории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Родительские чаты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Мобильные приложения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Государственные услуги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85CDE0C-D137-47E1-A5E3-B2868A4E7019}"/>
              </a:ext>
            </a:extLst>
          </p:cNvPr>
          <p:cNvSpPr/>
          <p:nvPr/>
        </p:nvSpPr>
        <p:spPr>
          <a:xfrm>
            <a:off x="119642" y="1429793"/>
            <a:ext cx="59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ПЕДАГОГОВ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использованию образовательных ИС </a:t>
            </a:r>
            <a:r>
              <a:rPr lang="ru-RU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(КҮНДЕЛІК, НОБД, 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BILIM LAND</a:t>
            </a:r>
            <a:r>
              <a:rPr lang="ru-RU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k-KZ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СМК</a:t>
            </a:r>
            <a:r>
              <a:rPr lang="ru-RU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Повышение 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грамотности </a:t>
            </a:r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ПЕДАГОГОВ</a:t>
            </a:r>
            <a:endParaRPr lang="ru-RU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A9FD6D8-03B7-46B5-A8F3-455EE3FDA991}"/>
              </a:ext>
            </a:extLst>
          </p:cNvPr>
          <p:cNvSpPr/>
          <p:nvPr/>
        </p:nvSpPr>
        <p:spPr>
          <a:xfrm>
            <a:off x="5924645" y="1427184"/>
            <a:ext cx="613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РОДИТЕЛЕЙ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использованию образовательных ИС </a:t>
            </a:r>
            <a:r>
              <a:rPr lang="ru-RU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(КҮНДЕЛІК, НОБД, </a:t>
            </a: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BILIM LAND</a:t>
            </a:r>
            <a:r>
              <a:rPr lang="ru-RU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на родительских собраниях</a:t>
            </a:r>
          </a:p>
        </p:txBody>
      </p:sp>
    </p:spTree>
    <p:extLst>
      <p:ext uri="{BB962C8B-B14F-4D97-AF65-F5344CB8AC3E}">
        <p14:creationId xmlns:p14="http://schemas.microsoft.com/office/powerpoint/2010/main" val="31325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3694241" y="830120"/>
            <a:ext cx="7913704" cy="5952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"/>
            <a:ext cx="12192000" cy="8077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8749" y="80882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Кол-во педагогов и родителей, планируемых обучить работе                                                                                      в ЕИС </a:t>
            </a:r>
            <a:r>
              <a:rPr lang="ru-RU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Кунделик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, НОБД и </a:t>
            </a:r>
            <a:r>
              <a:rPr lang="ru-RU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БілімLand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 в 2018 г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576" y="827336"/>
            <a:ext cx="3348831" cy="5770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346" y="1635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Аккольский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346" y="1851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Аршалынский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346" y="2067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Астраханский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346" y="2499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Биржан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сал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346" y="2283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Атбасарский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346" y="2931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Бурабайский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346" y="2715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Буландынский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346" y="3363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Есильский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346" y="3579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Ерейментауский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1346" y="3147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Егиндыкольский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1346" y="3795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Жаксынский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346" y="4011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Жаркаинский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1346" y="4227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Зерендинский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1346" y="4443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Коргалжынский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4521" y="4659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Сандыктауский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1346" y="487591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Шортандынский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176"/>
          <p:cNvSpPr>
            <a:spLocks/>
          </p:cNvSpPr>
          <p:nvPr/>
        </p:nvSpPr>
        <p:spPr bwMode="auto">
          <a:xfrm>
            <a:off x="1180645" y="1172041"/>
            <a:ext cx="1390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Районы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1346" y="6155158"/>
            <a:ext cx="2916237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Итого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области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346" y="5107643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Целиноградский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7851" y="5336269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Степногорск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484" y="558761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Кокшетау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0484" y="5872070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Областные ОО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30095" y="160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71"/>
          <p:cNvSpPr>
            <a:spLocks noChangeArrowheads="1"/>
          </p:cNvSpPr>
          <p:nvPr/>
        </p:nvSpPr>
        <p:spPr bwMode="auto">
          <a:xfrm>
            <a:off x="4239534" y="1249089"/>
            <a:ext cx="1382343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51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%</a:t>
            </a:r>
            <a:endParaRPr lang="ru-RU" altLang="ru-RU" sz="1051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13609" y="917078"/>
            <a:ext cx="1895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Кол-во учителей, планируемых обучить работе в ИС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Кунделик</a:t>
            </a:r>
            <a:r>
              <a:rPr lang="ru-RU" sz="900" b="1" dirty="0">
                <a:solidFill>
                  <a:srgbClr val="00B050"/>
                </a:solidFill>
                <a:latin typeface="Arial" panose="020B0604020202020204" pitchFamily="34" charset="0"/>
              </a:rPr>
              <a:t>, НОБД и </a:t>
            </a:r>
            <a:r>
              <a:rPr lang="ru-RU" sz="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БілімLand</a:t>
            </a:r>
            <a:endParaRPr lang="ru-RU" sz="9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59482" y="158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43329" y="1582891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84839" y="1290951"/>
            <a:ext cx="1949451" cy="254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1" b="1" dirty="0" smtClean="0">
                <a:latin typeface="Arial" panose="020B0604020202020204" pitchFamily="34" charset="0"/>
              </a:rPr>
              <a:t>%</a:t>
            </a:r>
            <a:endParaRPr lang="ru-RU" sz="1051" b="1" dirty="0">
              <a:latin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25690" y="1824955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59482" y="1798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612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43329" y="1823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70012" y="2014243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529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43329" y="2039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30095" y="2249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59482" y="2230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725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43329" y="2255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30095" y="2465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59482" y="2446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481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43329" y="2471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30095" y="268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59482" y="266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43329" y="2687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30095" y="2897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59482" y="2878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1070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43329" y="2903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30095" y="3113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59482" y="3094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43329" y="3119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30095" y="3329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159482" y="3310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579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43329" y="3335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30095" y="3545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159482" y="3526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647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043329" y="3551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530095" y="376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59482" y="374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461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43329" y="3767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30095" y="3977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59482" y="3958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421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043329" y="3983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30095" y="4193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59482" y="4174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1054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43329" y="4199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30095" y="4409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59482" y="4390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326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43329" y="4415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30095" y="4625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59482" y="4606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399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43329" y="4631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30095" y="484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59482" y="482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43329" y="4847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505546" y="6120974"/>
            <a:ext cx="881709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157283" y="6120187"/>
            <a:ext cx="782639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13604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018778" y="6120188"/>
            <a:ext cx="681574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234"/>
          <p:cNvSpPr>
            <a:spLocks noChangeArrowheads="1"/>
          </p:cNvSpPr>
          <p:nvPr/>
        </p:nvSpPr>
        <p:spPr bwMode="auto">
          <a:xfrm>
            <a:off x="9216252" y="940607"/>
            <a:ext cx="20900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ED7D31"/>
                </a:solidFill>
                <a:latin typeface="Arial" panose="020B0604020202020204" pitchFamily="34" charset="0"/>
              </a:rPr>
              <a:t>Кол-во родителей, </a:t>
            </a:r>
            <a:endParaRPr lang="en-US" altLang="ru-RU" sz="900" b="1" dirty="0" smtClean="0">
              <a:solidFill>
                <a:srgbClr val="ED7D3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solidFill>
                  <a:srgbClr val="ED7D31"/>
                </a:solidFill>
                <a:latin typeface="Arial" panose="020B0604020202020204" pitchFamily="34" charset="0"/>
              </a:rPr>
              <a:t>планируемых </a:t>
            </a:r>
            <a:r>
              <a:rPr lang="ru-RU" altLang="ru-RU" sz="900" b="1" dirty="0">
                <a:solidFill>
                  <a:srgbClr val="ED7D31"/>
                </a:solidFill>
                <a:latin typeface="Arial" panose="020B0604020202020204" pitchFamily="34" charset="0"/>
              </a:rPr>
              <a:t>обучить работе в ИС </a:t>
            </a:r>
            <a:r>
              <a:rPr lang="ru-RU" altLang="ru-RU" sz="900" b="1" dirty="0" err="1">
                <a:solidFill>
                  <a:srgbClr val="ED7D31"/>
                </a:solidFill>
                <a:latin typeface="Arial" panose="020B0604020202020204" pitchFamily="34" charset="0"/>
              </a:rPr>
              <a:t>Кунделик</a:t>
            </a:r>
            <a:r>
              <a:rPr lang="ru-RU" altLang="ru-RU" sz="900" b="1" dirty="0">
                <a:solidFill>
                  <a:srgbClr val="ED7D31"/>
                </a:solidFill>
                <a:latin typeface="Arial" panose="020B0604020202020204" pitchFamily="34" charset="0"/>
              </a:rPr>
              <a:t>, НОБД и </a:t>
            </a:r>
            <a:r>
              <a:rPr lang="ru-RU" altLang="ru-RU" sz="900" b="1" dirty="0" err="1">
                <a:solidFill>
                  <a:srgbClr val="ED7D31"/>
                </a:solidFill>
                <a:latin typeface="Arial" panose="020B0604020202020204" pitchFamily="34" charset="0"/>
              </a:rPr>
              <a:t>БілімLand</a:t>
            </a:r>
            <a:endParaRPr lang="ru-RU" altLang="ru-RU" sz="700" b="1" dirty="0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861242" y="1574674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1656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861242" y="1782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9861242" y="1998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861242" y="2214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861242" y="2430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861242" y="2646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2056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9854364" y="2861732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4148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861242" y="3078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861242" y="3294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1549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861242" y="3510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861242" y="3726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9854363" y="3950759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959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861242" y="4158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2403</a:t>
            </a:r>
            <a:endPara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861242" y="4374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9861242" y="4590128"/>
            <a:ext cx="82602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1099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9861242" y="4806129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9877150" y="6035278"/>
            <a:ext cx="810112" cy="230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50000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539388" y="2036049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525690" y="5052826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525690" y="5284011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546346" y="5515196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170012" y="5033170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1733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170012" y="526642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685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170439" y="5499672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1817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039351" y="5075576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8047889" y="5279017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8048440" y="5511217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9856146" y="5025779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8182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9870737" y="5243717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3924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860786" y="5466374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546346" y="5799648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170439" y="5784124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048440" y="5795669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9860786" y="5750826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0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57026" y="968258"/>
            <a:ext cx="11715897" cy="4385136"/>
          </a:xfrm>
          <a:prstGeom prst="rect">
            <a:avLst/>
          </a:prstGeom>
          <a:solidFill>
            <a:srgbClr val="4DA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4872" y="1560051"/>
            <a:ext cx="2869111" cy="806799"/>
          </a:xfrm>
          <a:prstGeom prst="wedgeRoundRectCallout">
            <a:avLst>
              <a:gd name="adj1" fmla="val 58477"/>
              <a:gd name="adj2" fmla="val 45996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СООБЩЕНИЕ:</a:t>
            </a:r>
            <a:endParaRPr lang="ru-RU" sz="1400" b="1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нет на третьем уроке</a:t>
            </a:r>
            <a:endParaRPr lang="ru-RU" sz="1400" dirty="0">
              <a:solidFill>
                <a:srgbClr val="2E6CA4"/>
              </a:solidFill>
            </a:endParaRPr>
          </a:p>
        </p:txBody>
      </p:sp>
      <p:sp>
        <p:nvSpPr>
          <p:cNvPr id="57" name="Скругленная прямоугольная выноска 56"/>
          <p:cNvSpPr/>
          <p:nvPr/>
        </p:nvSpPr>
        <p:spPr>
          <a:xfrm>
            <a:off x="673331" y="2635084"/>
            <a:ext cx="2869111" cy="890564"/>
          </a:xfrm>
          <a:prstGeom prst="wedgeRoundRectCallout">
            <a:avLst>
              <a:gd name="adj1" fmla="val 58791"/>
              <a:gd name="adj2" fmla="val 1978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СООБЩЕНИЕ:</a:t>
            </a:r>
          </a:p>
          <a:p>
            <a:pPr algn="ctr"/>
            <a:r>
              <a:rPr lang="kk-KZ" sz="14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получил 5 по информатике</a:t>
            </a:r>
            <a:endParaRPr lang="ru-RU" sz="1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617624" y="3793882"/>
            <a:ext cx="2979510" cy="981075"/>
          </a:xfrm>
          <a:prstGeom prst="wedgeRoundRectCallout">
            <a:avLst>
              <a:gd name="adj1" fmla="val 54425"/>
              <a:gd name="adj2" fmla="val 2674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4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 контрольная работа по биологии. ІІІ раздел: Тема «Строение человека»</a:t>
            </a:r>
            <a:endParaRPr lang="ru-RU" sz="1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8508115" y="1152183"/>
            <a:ext cx="3168744" cy="851450"/>
          </a:xfrm>
          <a:prstGeom prst="wedgeRoundRectCallout">
            <a:avLst>
              <a:gd name="adj1" fmla="val -58008"/>
              <a:gd name="adj2" fmla="val 31356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4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очередь в детском саду подошла</a:t>
            </a:r>
            <a:endParaRPr lang="ru-RU" sz="1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8508115" y="2180448"/>
            <a:ext cx="3168744" cy="999909"/>
          </a:xfrm>
          <a:prstGeom prst="wedgeRoundRectCallout">
            <a:avLst>
              <a:gd name="adj1" fmla="val -60454"/>
              <a:gd name="adj2" fmla="val -2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4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следующей неделе по математике сложная тема. Надо подготовится. </a:t>
            </a:r>
            <a:endParaRPr lang="ru-RU" sz="1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ая прямоугольная выноска 63"/>
          <p:cNvSpPr/>
          <p:nvPr/>
        </p:nvSpPr>
        <p:spPr>
          <a:xfrm>
            <a:off x="4319364" y="4609588"/>
            <a:ext cx="2830087" cy="596032"/>
          </a:xfrm>
          <a:prstGeom prst="wedgeRoundRectCallout">
            <a:avLst>
              <a:gd name="adj1" fmla="val -9694"/>
              <a:gd name="adj2" fmla="val -7162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25-го марта будет родительское собрание</a:t>
            </a: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8508115" y="3357172"/>
            <a:ext cx="3168744" cy="879267"/>
          </a:xfrm>
          <a:prstGeom prst="wedgeRoundRectCallout">
            <a:avLst>
              <a:gd name="adj1" fmla="val -59023"/>
              <a:gd name="adj2" fmla="val 448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D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УВЕДОМЛЕНИЕ:</a:t>
            </a:r>
          </a:p>
          <a:p>
            <a:pPr algn="ctr"/>
            <a:r>
              <a:rPr lang="ru-RU" sz="14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2 недели </a:t>
            </a:r>
            <a:r>
              <a:rPr lang="ru-RU" sz="1400" dirty="0" err="1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суммативное</a:t>
            </a:r>
            <a:r>
              <a:rPr lang="ru-RU" sz="14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оценивание за четверть </a:t>
            </a:r>
            <a:endParaRPr lang="ru-RU" sz="1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76192" y="9511240"/>
            <a:ext cx="348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Управлять здоровьем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99" y="1347236"/>
            <a:ext cx="3241386" cy="3241386"/>
          </a:xfrm>
          <a:prstGeom prst="rect">
            <a:avLst/>
          </a:prstGeom>
        </p:spPr>
      </p:pic>
      <p:cxnSp>
        <p:nvCxnSpPr>
          <p:cNvPr id="28" name="Прямая соединительная линия 321"/>
          <p:cNvCxnSpPr/>
          <p:nvPr/>
        </p:nvCxnSpPr>
        <p:spPr>
          <a:xfrm>
            <a:off x="3754036" y="2955575"/>
            <a:ext cx="1077763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321"/>
          <p:cNvCxnSpPr/>
          <p:nvPr/>
        </p:nvCxnSpPr>
        <p:spPr>
          <a:xfrm flipH="1">
            <a:off x="6790286" y="2955575"/>
            <a:ext cx="1267864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21"/>
          <p:cNvCxnSpPr/>
          <p:nvPr/>
        </p:nvCxnSpPr>
        <p:spPr>
          <a:xfrm flipV="1">
            <a:off x="5661194" y="3884940"/>
            <a:ext cx="13256" cy="659703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18" y="1751790"/>
            <a:ext cx="910476" cy="91047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876" y="3616977"/>
            <a:ext cx="662355" cy="7025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t="13556" r="21739" b="12486"/>
          <a:stretch/>
        </p:blipFill>
        <p:spPr>
          <a:xfrm>
            <a:off x="4374979" y="3581729"/>
            <a:ext cx="644910" cy="84793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3066" y="1747595"/>
            <a:ext cx="879973" cy="705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60098"/>
            <a:ext cx="12192000" cy="807720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Мобильные решения, приложения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026" y="5483284"/>
            <a:ext cx="11715897" cy="1297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>
            <a:spLocks/>
          </p:cNvSpPr>
          <p:nvPr/>
        </p:nvSpPr>
        <p:spPr>
          <a:xfrm>
            <a:off x="3752235" y="5569654"/>
            <a:ext cx="3394728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6011" y="5837275"/>
            <a:ext cx="327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Детские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сады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Разработка мобильных приложений,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 сентябрь 2018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674968" y="5708153"/>
            <a:ext cx="3297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Колледжи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мобильных приложений </a:t>
            </a: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декабрь 2018</a:t>
            </a: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 декабрь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49192" y="5837275"/>
            <a:ext cx="3806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Школы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Разработка мобильных приложений </a:t>
            </a: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апрель 2018</a:t>
            </a: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 апрель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8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55425" y="807363"/>
            <a:ext cx="3060612" cy="899498"/>
          </a:xfrm>
          <a:prstGeom prst="rect">
            <a:avLst/>
          </a:prstGeom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>
                <a:solidFill>
                  <a:srgbClr val="02ADFC"/>
                </a:solidFill>
              </a:rPr>
              <a:t>ДЕТСКИЕ САДЫ, ШКОЛЫ, КОЛЛЕДЖИ</a:t>
            </a:r>
          </a:p>
          <a:p>
            <a:pPr indent="-93131" algn="ctr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GB" sz="1400" dirty="0" err="1">
                <a:solidFill>
                  <a:srgbClr val="02ADFC"/>
                </a:solidFill>
              </a:rPr>
              <a:t>единая</a:t>
            </a:r>
            <a:r>
              <a:rPr lang="en-GB" sz="1400" dirty="0">
                <a:solidFill>
                  <a:srgbClr val="02ADFC"/>
                </a:solidFill>
              </a:rPr>
              <a:t> </a:t>
            </a:r>
            <a:r>
              <a:rPr lang="en-GB" sz="1400" dirty="0" err="1">
                <a:solidFill>
                  <a:srgbClr val="02ADFC"/>
                </a:solidFill>
              </a:rPr>
              <a:t>платформа</a:t>
            </a:r>
            <a:r>
              <a:rPr lang="en-GB" sz="1400" dirty="0">
                <a:solidFill>
                  <a:srgbClr val="02ADFC"/>
                </a:solidFill>
              </a:rPr>
              <a:t> с </a:t>
            </a:r>
            <a:r>
              <a:rPr lang="en-GB" sz="1400" dirty="0" err="1">
                <a:solidFill>
                  <a:srgbClr val="02ADFC"/>
                </a:solidFill>
              </a:rPr>
              <a:t>электронным</a:t>
            </a:r>
            <a:r>
              <a:rPr lang="en-GB" sz="1400" dirty="0">
                <a:solidFill>
                  <a:srgbClr val="02ADFC"/>
                </a:solidFill>
              </a:rPr>
              <a:t> </a:t>
            </a:r>
            <a:r>
              <a:rPr lang="en-GB" sz="1400" dirty="0" err="1">
                <a:solidFill>
                  <a:srgbClr val="02ADFC"/>
                </a:solidFill>
              </a:rPr>
              <a:t>контентом</a:t>
            </a:r>
            <a:r>
              <a:rPr lang="en-GB" sz="1400" dirty="0">
                <a:solidFill>
                  <a:srgbClr val="02ADFC"/>
                </a:solidFill>
              </a:rPr>
              <a:t> </a:t>
            </a:r>
            <a:r>
              <a:rPr lang="en-GB" sz="1400" b="1" dirty="0" smtClean="0">
                <a:solidFill>
                  <a:srgbClr val="02ADFC"/>
                </a:solidFill>
              </a:rPr>
              <a:t>BILIMLand.kz</a:t>
            </a:r>
            <a:endParaRPr sz="1400" b="1" dirty="0">
              <a:solidFill>
                <a:srgbClr val="02ADFC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515508" y="1418591"/>
            <a:ext cx="2629489" cy="815440"/>
          </a:xfrm>
          <a:prstGeom prst="rect">
            <a:avLst/>
          </a:prstGeom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kk-KZ" sz="1600" b="1" dirty="0" smtClean="0">
                <a:solidFill>
                  <a:srgbClr val="02ADFC"/>
                </a:solidFill>
              </a:rPr>
              <a:t>НАЦИОНАЛЬНАЯ ПЛАТФОРМА ОТКРЫТОГО ОБРАЗОВАНИЯ</a:t>
            </a:r>
            <a:endParaRPr lang="en-GB" sz="1600" b="1" dirty="0">
              <a:solidFill>
                <a:srgbClr val="02ADFC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1009433" y="138800"/>
            <a:ext cx="858000" cy="858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779310" y="2926250"/>
            <a:ext cx="2586669" cy="636592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333" b="1" dirty="0" err="1">
                <a:solidFill>
                  <a:srgbClr val="FFFFFF"/>
                </a:solidFill>
              </a:rPr>
              <a:t>Все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школы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подключены</a:t>
            </a:r>
            <a:r>
              <a:rPr lang="en-GB" sz="1333" b="1" dirty="0">
                <a:solidFill>
                  <a:srgbClr val="FFFFFF"/>
                </a:solidFill>
              </a:rPr>
              <a:t> к </a:t>
            </a:r>
            <a:r>
              <a:rPr lang="en-GB" sz="1333" b="1" dirty="0" err="1">
                <a:solidFill>
                  <a:schemeClr val="lt1"/>
                </a:solidFill>
              </a:rPr>
              <a:t>единой</a:t>
            </a:r>
            <a:r>
              <a:rPr lang="en-GB" sz="1333" b="1" dirty="0">
                <a:solidFill>
                  <a:schemeClr val="lt1"/>
                </a:solidFill>
              </a:rPr>
              <a:t> </a:t>
            </a:r>
            <a:r>
              <a:rPr lang="en-GB" sz="1333" b="1" dirty="0" err="1">
                <a:solidFill>
                  <a:schemeClr val="lt1"/>
                </a:solidFill>
              </a:rPr>
              <a:t>открытой</a:t>
            </a:r>
            <a:r>
              <a:rPr lang="en-GB" sz="1333" b="1" dirty="0">
                <a:solidFill>
                  <a:schemeClr val="lt1"/>
                </a:solidFill>
              </a:rPr>
              <a:t>  </a:t>
            </a:r>
            <a:r>
              <a:rPr lang="en-GB" sz="1333" b="1" dirty="0" err="1">
                <a:solidFill>
                  <a:schemeClr val="lt1"/>
                </a:solidFill>
              </a:rPr>
              <a:t>платформе</a:t>
            </a:r>
            <a:r>
              <a:rPr lang="en-GB" sz="1333" b="1" dirty="0">
                <a:solidFill>
                  <a:srgbClr val="FFFFFF"/>
                </a:solidFill>
              </a:rPr>
              <a:t> (7 </a:t>
            </a:r>
            <a:r>
              <a:rPr lang="ru-RU" sz="1333" b="1" dirty="0">
                <a:solidFill>
                  <a:srgbClr val="FFFFFF"/>
                </a:solidFill>
              </a:rPr>
              <a:t>047</a:t>
            </a:r>
            <a:r>
              <a:rPr lang="en-GB" sz="1333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0" name="Shape 120"/>
          <p:cNvSpPr/>
          <p:nvPr/>
        </p:nvSpPr>
        <p:spPr>
          <a:xfrm>
            <a:off x="4757731" y="3652640"/>
            <a:ext cx="2608248" cy="789433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333" b="1" dirty="0" err="1">
                <a:solidFill>
                  <a:srgbClr val="FFFFFF"/>
                </a:solidFill>
              </a:rPr>
              <a:t>Все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ВУЗы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подключены</a:t>
            </a:r>
            <a:r>
              <a:rPr lang="en-GB" sz="1333" b="1" dirty="0">
                <a:solidFill>
                  <a:srgbClr val="FFFFFF"/>
                </a:solidFill>
              </a:rPr>
              <a:t> к </a:t>
            </a:r>
            <a:r>
              <a:rPr lang="en-GB" sz="1333" b="1" dirty="0" err="1">
                <a:solidFill>
                  <a:srgbClr val="FFFFFF"/>
                </a:solidFill>
              </a:rPr>
              <a:t>единой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открытой</a:t>
            </a:r>
            <a:r>
              <a:rPr lang="en-GB" sz="1333" b="1" dirty="0">
                <a:solidFill>
                  <a:srgbClr val="FFFFFF"/>
                </a:solidFill>
              </a:rPr>
              <a:t>  </a:t>
            </a:r>
            <a:r>
              <a:rPr lang="en-GB" sz="1333" b="1" dirty="0" err="1">
                <a:solidFill>
                  <a:srgbClr val="FFFFFF"/>
                </a:solidFill>
              </a:rPr>
              <a:t>платформе</a:t>
            </a:r>
            <a:r>
              <a:rPr lang="en-GB" sz="1333" b="1" dirty="0">
                <a:solidFill>
                  <a:srgbClr val="FFFFFF"/>
                </a:solidFill>
              </a:rPr>
              <a:t> (125)</a:t>
            </a:r>
          </a:p>
        </p:txBody>
      </p:sp>
      <p:sp>
        <p:nvSpPr>
          <p:cNvPr id="121" name="Shape 121"/>
          <p:cNvSpPr/>
          <p:nvPr/>
        </p:nvSpPr>
        <p:spPr>
          <a:xfrm>
            <a:off x="4786651" y="2461427"/>
            <a:ext cx="2608248" cy="381361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333" b="1" dirty="0" err="1">
                <a:solidFill>
                  <a:srgbClr val="FFFFFF"/>
                </a:solidFill>
              </a:rPr>
              <a:t>Все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на</a:t>
            </a:r>
            <a:r>
              <a:rPr lang="en-GB" sz="1333" b="1" dirty="0">
                <a:solidFill>
                  <a:srgbClr val="FFFFFF"/>
                </a:solidFill>
              </a:rPr>
              <a:t> 3-х </a:t>
            </a:r>
            <a:r>
              <a:rPr lang="en-GB" sz="1333" b="1" dirty="0" err="1">
                <a:solidFill>
                  <a:srgbClr val="FFFFFF"/>
                </a:solidFill>
              </a:rPr>
              <a:t>языках</a:t>
            </a:r>
            <a:endParaRPr lang="en-GB" sz="1333" b="1" dirty="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786651" y="1290313"/>
            <a:ext cx="2608248" cy="444575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333" b="1">
                <a:solidFill>
                  <a:srgbClr val="FFFFFF"/>
                </a:solidFill>
              </a:rPr>
              <a:t>Более 40 тыс. электронных уроков</a:t>
            </a:r>
          </a:p>
        </p:txBody>
      </p:sp>
      <p:sp>
        <p:nvSpPr>
          <p:cNvPr id="123" name="Shape 123"/>
          <p:cNvSpPr/>
          <p:nvPr/>
        </p:nvSpPr>
        <p:spPr>
          <a:xfrm>
            <a:off x="4786651" y="1775468"/>
            <a:ext cx="2608248" cy="636592"/>
          </a:xfrm>
          <a:prstGeom prst="roundRect">
            <a:avLst>
              <a:gd name="adj" fmla="val 8469"/>
            </a:avLst>
          </a:prstGeom>
          <a:solidFill>
            <a:srgbClr val="05BDFC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333" b="1" dirty="0" err="1">
                <a:solidFill>
                  <a:srgbClr val="FFFFFF"/>
                </a:solidFill>
              </a:rPr>
              <a:t>Более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миллиона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мультимедийных</a:t>
            </a:r>
            <a:r>
              <a:rPr lang="en-GB" sz="1333" b="1" dirty="0">
                <a:solidFill>
                  <a:srgbClr val="FFFFFF"/>
                </a:solidFill>
              </a:rPr>
              <a:t> </a:t>
            </a:r>
            <a:r>
              <a:rPr lang="en-GB" sz="1333" b="1" dirty="0" err="1">
                <a:solidFill>
                  <a:srgbClr val="FFFFFF"/>
                </a:solidFill>
              </a:rPr>
              <a:t>материалов</a:t>
            </a:r>
            <a:endParaRPr lang="en-GB" sz="1333" b="1" dirty="0">
              <a:solidFill>
                <a:srgbClr val="FFFFFF"/>
              </a:solidFill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50740" y="3896878"/>
            <a:ext cx="1570691" cy="88977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Обучающие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ресурсы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доступные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на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казахском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русском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и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английском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языках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499679" y="3891796"/>
            <a:ext cx="1214918" cy="64167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Доступно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всегда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и </a:t>
            </a:r>
            <a:r>
              <a:rPr lang="en-GB" sz="1200" b="1" dirty="0" err="1" smtClean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везде</a:t>
            </a:r>
            <a:endParaRPr lang="en-GB" sz="1200" b="1" dirty="0">
              <a:solidFill>
                <a:srgbClr val="0093DD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515838" y="3862143"/>
            <a:ext cx="2200398" cy="103096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Дает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возможность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получить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качественное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образование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детям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с </a:t>
            </a:r>
            <a:r>
              <a:rPr lang="en-GB" sz="1200" b="1" dirty="0" err="1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ограниченными</a:t>
            </a:r>
            <a:r>
              <a:rPr lang="en-GB" sz="1200" b="1" dirty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sz="1200" b="1" dirty="0" err="1" smtClean="0">
                <a:solidFill>
                  <a:srgbClr val="0093DD"/>
                </a:solidFill>
                <a:latin typeface="+mn-lt"/>
                <a:cs typeface="Times New Roman" panose="02020603050405020304" pitchFamily="18" charset="0"/>
              </a:rPr>
              <a:t>возможностями</a:t>
            </a:r>
            <a:endParaRPr lang="en-GB" sz="1200" b="1" dirty="0">
              <a:solidFill>
                <a:srgbClr val="0093DD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51" y="3389291"/>
            <a:ext cx="702002" cy="46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865" y="3442413"/>
            <a:ext cx="576016" cy="44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6694" y="3406447"/>
            <a:ext cx="594463" cy="46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7138" y="2069883"/>
            <a:ext cx="1758466" cy="124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408" y="1670918"/>
            <a:ext cx="2073901" cy="147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3"/>
            <a:ext cx="12192000" cy="807720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Развитие цифрового образовательного контента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47002" y="4973923"/>
            <a:ext cx="12192000" cy="175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>
            <a:spLocks/>
          </p:cNvSpPr>
          <p:nvPr/>
        </p:nvSpPr>
        <p:spPr>
          <a:xfrm>
            <a:off x="3555078" y="5036035"/>
            <a:ext cx="3394728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9606" y="5362337"/>
            <a:ext cx="28350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Детские сады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Разработка ЦОРов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Пилотное внедрение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Увеличение контента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Тиражирование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84045" y="5051860"/>
            <a:ext cx="33530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Колледжи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Разработка </a:t>
            </a:r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ЦОРов</a:t>
            </a: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Пилотное </a:t>
            </a:r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внедрение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Создание национальной платформы открытого образования</a:t>
            </a:r>
            <a:endParaRPr lang="kk-KZ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Увеличение контента</a:t>
            </a: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Тиражирование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54432" y="5363613"/>
            <a:ext cx="2835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Школы</a:t>
            </a:r>
          </a:p>
          <a:p>
            <a:r>
              <a:rPr lang="kk-KZ" sz="1400" dirty="0">
                <a:solidFill>
                  <a:srgbClr val="0070C0"/>
                </a:solidFill>
                <a:latin typeface="Arial" panose="020B0604020202020204" pitchFamily="34" charset="0"/>
              </a:rPr>
              <a:t>Индивидуализац</a:t>
            </a:r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 ЦОРов под учащихся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100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% охват 2018 г.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379" y="1418591"/>
            <a:ext cx="1673757" cy="1115838"/>
          </a:xfrm>
          <a:prstGeom prst="rect">
            <a:avLst/>
          </a:prstGeom>
        </p:spPr>
      </p:pic>
      <p:sp>
        <p:nvSpPr>
          <p:cNvPr id="30" name="Shape 128"/>
          <p:cNvSpPr txBox="1"/>
          <p:nvPr/>
        </p:nvSpPr>
        <p:spPr>
          <a:xfrm>
            <a:off x="7652837" y="2577459"/>
            <a:ext cx="3935103" cy="855563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rgbClr val="0093DD"/>
                </a:solidFill>
              </a:rPr>
              <a:t>Цифровые </a:t>
            </a:r>
            <a:r>
              <a:rPr lang="ru-RU" sz="1400" b="1" dirty="0">
                <a:solidFill>
                  <a:srgbClr val="0093DD"/>
                </a:solidFill>
              </a:rPr>
              <a:t>материалы, </a:t>
            </a:r>
            <a:r>
              <a:rPr lang="ru-RU" sz="1400" dirty="0">
                <a:solidFill>
                  <a:srgbClr val="0093DD"/>
                </a:solidFill>
              </a:rPr>
              <a:t>которые могут быть повторно использованы для преподавания, обучения, исследований и прочего, которые </a:t>
            </a:r>
            <a:r>
              <a:rPr lang="ru-RU" sz="1400" dirty="0" smtClean="0">
                <a:solidFill>
                  <a:srgbClr val="0093DD"/>
                </a:solidFill>
              </a:rPr>
              <a:t>доступны через открытые лицензии. </a:t>
            </a:r>
            <a:endParaRPr lang="en-GB" sz="1400" dirty="0">
              <a:solidFill>
                <a:srgbClr val="0093DD"/>
              </a:solidFill>
            </a:endParaRPr>
          </a:p>
        </p:txBody>
      </p:sp>
      <p:sp>
        <p:nvSpPr>
          <p:cNvPr id="31" name="Shape 128"/>
          <p:cNvSpPr txBox="1"/>
          <p:nvPr/>
        </p:nvSpPr>
        <p:spPr>
          <a:xfrm>
            <a:off x="7652837" y="3482594"/>
            <a:ext cx="3935103" cy="138944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rgbClr val="0093DD"/>
                </a:solidFill>
              </a:rPr>
              <a:t>Интеграция платформы </a:t>
            </a:r>
            <a:r>
              <a:rPr lang="ru-RU" sz="1400" dirty="0" smtClean="0">
                <a:solidFill>
                  <a:srgbClr val="0093DD"/>
                </a:solidFill>
              </a:rPr>
              <a:t>во всемирное открытое </a:t>
            </a:r>
            <a:r>
              <a:rPr lang="ru-RU" sz="1400" dirty="0">
                <a:solidFill>
                  <a:srgbClr val="0093DD"/>
                </a:solidFill>
              </a:rPr>
              <a:t>и дистанционное </a:t>
            </a:r>
            <a:r>
              <a:rPr lang="ru-RU" sz="1400" dirty="0" smtClean="0">
                <a:solidFill>
                  <a:srgbClr val="0093DD"/>
                </a:solidFill>
              </a:rPr>
              <a:t>образование, с доступом к международным открытым ресурсам, подключение платформы </a:t>
            </a:r>
            <a:r>
              <a:rPr lang="ru-RU" sz="1400" dirty="0">
                <a:solidFill>
                  <a:srgbClr val="0093DD"/>
                </a:solidFill>
              </a:rPr>
              <a:t>к социальным медиа, чтобы усилить видимость и репутацию их </a:t>
            </a:r>
            <a:r>
              <a:rPr lang="ru-RU" sz="1400" dirty="0" smtClean="0">
                <a:solidFill>
                  <a:srgbClr val="0093DD"/>
                </a:solidFill>
              </a:rPr>
              <a:t>контента</a:t>
            </a:r>
            <a:endParaRPr lang="en-GB" sz="1400" dirty="0">
              <a:solidFill>
                <a:srgbClr val="009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Прямая соединительная линия 142"/>
          <p:cNvCxnSpPr/>
          <p:nvPr/>
        </p:nvCxnSpPr>
        <p:spPr>
          <a:xfrm>
            <a:off x="6997450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54637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925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2" idx="6"/>
          </p:cNvCxnSpPr>
          <p:nvPr/>
        </p:nvCxnSpPr>
        <p:spPr>
          <a:xfrm>
            <a:off x="1573070" y="3270223"/>
            <a:ext cx="22707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1010809" y="2818452"/>
            <a:ext cx="903536" cy="903539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52083" y="3159732"/>
            <a:ext cx="220988" cy="2209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44216" y="3051864"/>
            <a:ext cx="436722" cy="43672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1113610" y="2921258"/>
            <a:ext cx="697934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462575" y="3619190"/>
            <a:ext cx="0" cy="88916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1378184" y="4423961"/>
            <a:ext cx="168786" cy="1687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2610" y="2489072"/>
            <a:ext cx="1198525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769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016" y="4659424"/>
            <a:ext cx="5450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компьютерами и интернетом </a:t>
            </a:r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(создание необходимой ИТ-инфраструктуры)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Запуск интеграционной платформы (Полная интеграция всех систем)</a:t>
            </a: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Пилотное внедрение информационных систем (отказ от бумаги)</a:t>
            </a: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Пилотный запуск </a:t>
            </a: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паспорта </a:t>
            </a:r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 (личного кабинета)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Внедрение индивидуального контроля и обучение через использование </a:t>
            </a:r>
            <a:r>
              <a:rPr lang="ru-RU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ЦОРов</a:t>
            </a:r>
            <a:endParaRPr lang="ru-RU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Интеграция НОБД с ГД ГО</a:t>
            </a:r>
          </a:p>
          <a:p>
            <a:pPr algn="just"/>
            <a:r>
              <a:rPr lang="kk-KZ" sz="1200" dirty="0" smtClean="0">
                <a:solidFill>
                  <a:srgbClr val="00B050"/>
                </a:solidFill>
                <a:latin typeface="Arial" panose="020B0604020202020204" pitchFamily="34" charset="0"/>
              </a:rPr>
              <a:t>- Внедрение мобильного приложения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66732" y="6539873"/>
            <a:ext cx="536661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104012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Дуга 90"/>
          <p:cNvSpPr/>
          <p:nvPr/>
        </p:nvSpPr>
        <p:spPr>
          <a:xfrm rot="5400000">
            <a:off x="3655565" y="2818452"/>
            <a:ext cx="903536" cy="903540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3996839" y="3159732"/>
            <a:ext cx="220988" cy="2209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3888971" y="3051864"/>
            <a:ext cx="436722" cy="43672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3758366" y="2921258"/>
            <a:ext cx="697934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4107331" y="2032091"/>
            <a:ext cx="0" cy="8891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4022939" y="1939944"/>
            <a:ext cx="168786" cy="16878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59569" y="3749801"/>
            <a:ext cx="1198525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769" b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47650" y="820027"/>
            <a:ext cx="7204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Пилотная эксплуатация платформы - получение данных из систем государственных органов.</a:t>
            </a:r>
          </a:p>
          <a:p>
            <a:pPr marL="171450" indent="-171450" algn="just">
              <a:buFontTx/>
              <a:buChar char="-"/>
            </a:pPr>
            <a:r>
              <a:rPr lang="kk-KZ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Пилот </a:t>
            </a:r>
            <a:r>
              <a:rPr lang="en-US" sz="1200" dirty="0" err="1" smtClean="0">
                <a:solidFill>
                  <a:srgbClr val="2E6CA4"/>
                </a:solidFill>
                <a:latin typeface="Arial" panose="020B0604020202020204" pitchFamily="34" charset="0"/>
              </a:rPr>
              <a:t>blockchain</a:t>
            </a:r>
            <a:r>
              <a:rPr lang="kk-KZ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 выдача дипломов и документов об образовании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Запуск </a:t>
            </a:r>
            <a:r>
              <a:rPr lang="ru-RU" sz="1200" dirty="0">
                <a:solidFill>
                  <a:srgbClr val="2E6CA4"/>
                </a:solidFill>
                <a:latin typeface="Arial" panose="020B0604020202020204" pitchFamily="34" charset="0"/>
              </a:rPr>
              <a:t>электронного паспорта </a:t>
            </a:r>
            <a:r>
              <a:rPr lang="ru-RU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обучающегося</a:t>
            </a:r>
            <a:r>
              <a:rPr lang="en-US" sz="1200" dirty="0">
                <a:solidFill>
                  <a:srgbClr val="2E6CA4"/>
                </a:solidFill>
                <a:latin typeface="Arial" panose="020B0604020202020204" pitchFamily="34" charset="0"/>
              </a:rPr>
              <a:t>,</a:t>
            </a:r>
            <a:endParaRPr lang="en-US" sz="1200" dirty="0" smtClean="0">
              <a:solidFill>
                <a:srgbClr val="2E6CA4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kk-KZ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Пилот СУО </a:t>
            </a:r>
            <a:r>
              <a:rPr lang="en-US" sz="1200" dirty="0" smtClean="0">
                <a:solidFill>
                  <a:srgbClr val="2E6CA4"/>
                </a:solidFill>
                <a:latin typeface="Arial" panose="020B0604020202020204" pitchFamily="34" charset="0"/>
              </a:rPr>
              <a:t>Big-Data Analytics</a:t>
            </a:r>
            <a:endParaRPr lang="ru-RU" sz="1200" dirty="0" smtClean="0">
              <a:solidFill>
                <a:srgbClr val="2E6CA4"/>
              </a:solidFill>
              <a:latin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rgbClr val="2E6CA4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sz="12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>
            <a:off x="365308" y="827324"/>
            <a:ext cx="704732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467405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Дуга 112"/>
          <p:cNvSpPr/>
          <p:nvPr/>
        </p:nvSpPr>
        <p:spPr>
          <a:xfrm>
            <a:off x="6461289" y="2818452"/>
            <a:ext cx="903536" cy="903539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6802564" y="3159732"/>
            <a:ext cx="220988" cy="220987"/>
          </a:xfrm>
          <a:prstGeom prst="ellipse">
            <a:avLst/>
          </a:prstGeom>
          <a:solidFill>
            <a:srgbClr val="25A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6694696" y="3051864"/>
            <a:ext cx="436722" cy="436722"/>
          </a:xfrm>
          <a:prstGeom prst="ellipse">
            <a:avLst/>
          </a:prstGeom>
          <a:noFill/>
          <a:ln w="19050">
            <a:solidFill>
              <a:srgbClr val="28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6564090" y="2921258"/>
            <a:ext cx="697934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6913056" y="3619190"/>
            <a:ext cx="0" cy="889165"/>
          </a:xfrm>
          <a:prstGeom prst="line">
            <a:avLst/>
          </a:prstGeom>
          <a:ln w="19050">
            <a:solidFill>
              <a:srgbClr val="28A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6828664" y="4423961"/>
            <a:ext cx="168786" cy="168786"/>
          </a:xfrm>
          <a:prstGeom prst="ellipse">
            <a:avLst/>
          </a:prstGeom>
          <a:solidFill>
            <a:srgbClr val="25A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24293" y="2510043"/>
            <a:ext cx="1198525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769" b="1" dirty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67405" y="4668894"/>
            <a:ext cx="6669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Расширение функций электронного паспорта </a:t>
            </a:r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</a:rPr>
              <a:t>обучающегося</a:t>
            </a:r>
            <a:endParaRPr lang="ru-RU" sz="1200" dirty="0">
              <a:solidFill>
                <a:srgbClr val="28A5C2"/>
              </a:solidFill>
              <a:latin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(ведение дополнительной необходимой информации по </a:t>
            </a:r>
            <a:r>
              <a:rPr lang="ru-RU" sz="1200" dirty="0" err="1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ВУЗов)</a:t>
            </a:r>
            <a:endParaRPr lang="en-US" sz="1200" dirty="0" smtClean="0">
              <a:solidFill>
                <a:srgbClr val="28A5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28A5C2"/>
                </a:solidFill>
                <a:latin typeface="Arial" panose="020B0604020202020204" pitchFamily="34" charset="0"/>
              </a:rPr>
              <a:t>- </a:t>
            </a:r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</a:rPr>
              <a:t>Внедрение </a:t>
            </a:r>
            <a:r>
              <a:rPr lang="kk-KZ" sz="1200" dirty="0">
                <a:solidFill>
                  <a:srgbClr val="28A5C2"/>
                </a:solidFill>
                <a:latin typeface="Arial" panose="020B0604020202020204" pitchFamily="34" charset="0"/>
              </a:rPr>
              <a:t>СУО </a:t>
            </a:r>
            <a:r>
              <a:rPr lang="en-US" sz="1200" dirty="0">
                <a:solidFill>
                  <a:srgbClr val="28A5C2"/>
                </a:solidFill>
                <a:latin typeface="Arial" panose="020B0604020202020204" pitchFamily="34" charset="0"/>
              </a:rPr>
              <a:t>Big-Data Analytics</a:t>
            </a:r>
            <a:endParaRPr lang="ru-RU" sz="1200" dirty="0">
              <a:solidFill>
                <a:srgbClr val="28A5C2"/>
              </a:solidFill>
              <a:latin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28A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Интеграция системы искусственного интеллекта с  системами МОН РК (автоматизация процесса анализа данных имеющихся в системах МОН РК)</a:t>
            </a:r>
            <a:endParaRPr lang="ru-RU" sz="1200" dirty="0">
              <a:solidFill>
                <a:srgbClr val="28A5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H="1">
            <a:off x="5482646" y="6537616"/>
            <a:ext cx="6247391" cy="0"/>
          </a:xfrm>
          <a:prstGeom prst="line">
            <a:avLst/>
          </a:prstGeom>
          <a:ln w="19050">
            <a:solidFill>
              <a:srgbClr val="28A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9949359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8419314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Дуга 156"/>
          <p:cNvSpPr/>
          <p:nvPr/>
        </p:nvSpPr>
        <p:spPr>
          <a:xfrm rot="5400000">
            <a:off x="9413200" y="2818452"/>
            <a:ext cx="903536" cy="903540"/>
          </a:xfrm>
          <a:prstGeom prst="arc">
            <a:avLst>
              <a:gd name="adj1" fmla="val 5400000"/>
              <a:gd name="adj2" fmla="val 10819893"/>
            </a:avLst>
          </a:prstGeom>
          <a:ln w="19050">
            <a:solidFill>
              <a:srgbClr val="ACAC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9754474" y="3159732"/>
            <a:ext cx="220988" cy="22098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9646605" y="3051864"/>
            <a:ext cx="436722" cy="436722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9516000" y="2921258"/>
            <a:ext cx="697934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9864965" y="2032091"/>
            <a:ext cx="0" cy="889165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Овал 161"/>
          <p:cNvSpPr/>
          <p:nvPr/>
        </p:nvSpPr>
        <p:spPr>
          <a:xfrm>
            <a:off x="9780573" y="1939944"/>
            <a:ext cx="168786" cy="16878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417204" y="3749801"/>
            <a:ext cx="1198525" cy="36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9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769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535334" y="811159"/>
            <a:ext cx="4656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искусственного интеллекта</a:t>
            </a:r>
            <a:endParaRPr lang="ru-RU" sz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успеваемости и посещаемости обучающихся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технологии </a:t>
            </a:r>
            <a:r>
              <a:rPr lang="en-US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ru-RU" sz="1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(Обеспечение достоверности данных) при выдаче всех документов об образовании</a:t>
            </a:r>
            <a:endParaRPr lang="ru-RU" sz="1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 flipH="1">
            <a:off x="7622818" y="818455"/>
            <a:ext cx="411198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221805" y="3270223"/>
            <a:ext cx="144565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цифровизации 2018- 2021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359055" y="1482743"/>
            <a:ext cx="7003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БАЗОВЫХ ТЕРМИНОВ: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Электронное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Электронный паспорт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обучающегося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Система электронного обучения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Электронный документ об образовании «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blockchain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»</a:t>
            </a:r>
            <a:endParaRPr lang="kk-KZ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Дистанционное обучение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941168" y="5901311"/>
            <a:ext cx="220988" cy="22098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0848348" y="5793439"/>
            <a:ext cx="436722" cy="436722"/>
          </a:xfrm>
          <a:prstGeom prst="ellipse">
            <a:avLst/>
          </a:prstGeom>
          <a:noFill/>
          <a:ln w="19050">
            <a:solidFill>
              <a:srgbClr val="7EC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702695" y="5662837"/>
            <a:ext cx="697934" cy="697934"/>
          </a:xfrm>
          <a:prstGeom prst="ellipse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1049000" y="6360769"/>
            <a:ext cx="2660" cy="497231"/>
          </a:xfrm>
          <a:prstGeom prst="line">
            <a:avLst/>
          </a:prstGeom>
          <a:ln w="19050">
            <a:solidFill>
              <a:srgbClr val="7EC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593647" y="5611145"/>
            <a:ext cx="203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 </a:t>
            </a:r>
            <a:r>
              <a:rPr lang="ru-RU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44463" y="6040174"/>
            <a:ext cx="11017693" cy="278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59055" y="3285439"/>
            <a:ext cx="79235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 электронных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управления и организаций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правах доступа к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электронным данным в сфере образования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внедрении электронного документа об образовании</a:t>
            </a:r>
          </a:p>
          <a:p>
            <a:pPr marL="285750" indent="-285750">
              <a:buFontTx/>
              <a:buChar char="-"/>
            </a:pP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 признании результатов дистанционных курсов и их перезачет</a:t>
            </a:r>
          </a:p>
          <a:p>
            <a:pPr marL="285750" indent="-285750">
              <a:buFontTx/>
              <a:buChar char="-"/>
            </a:pP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учителя и должностного лица за качество и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достоверность информации в ИС МОН РК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45"/>
          <p:cNvSpPr>
            <a:spLocks noChangeArrowheads="1"/>
          </p:cNvSpPr>
          <p:nvPr/>
        </p:nvSpPr>
        <p:spPr bwMode="auto">
          <a:xfrm>
            <a:off x="442762" y="151522"/>
            <a:ext cx="108078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Вопросы н</a:t>
            </a:r>
            <a:r>
              <a:rPr lang="ru-RU" altLang="ru-RU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ормативной</a:t>
            </a: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регламентации в сфере </a:t>
            </a:r>
            <a:r>
              <a:rPr lang="ru-RU" altLang="ru-RU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цифровизации</a:t>
            </a: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образования</a:t>
            </a:r>
            <a:r>
              <a:rPr lang="en-US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(</a:t>
            </a:r>
            <a:r>
              <a:rPr lang="kk-KZ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ЗРК «Об образовании», НПА)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84757" y="1190149"/>
            <a:ext cx="1036585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394789" y="3736393"/>
            <a:ext cx="2954160" cy="287478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3DD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338352" y="3679863"/>
            <a:ext cx="2954160" cy="2874781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00433" y="780039"/>
            <a:ext cx="2954160" cy="2874781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2743" y="780040"/>
            <a:ext cx="2954160" cy="2874781"/>
          </a:xfrm>
          <a:prstGeom prst="roundRect">
            <a:avLst/>
          </a:prstGeom>
          <a:solidFill>
            <a:srgbClr val="ED7D3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7"/>
          <a:stretch/>
        </p:blipFill>
        <p:spPr>
          <a:xfrm>
            <a:off x="6914314" y="1933540"/>
            <a:ext cx="5085422" cy="2187523"/>
          </a:xfrm>
          <a:prstGeom prst="rect">
            <a:avLst/>
          </a:prstGeom>
        </p:spPr>
      </p:pic>
      <p:sp>
        <p:nvSpPr>
          <p:cNvPr id="74" name="Прямоугольник 73"/>
          <p:cNvSpPr>
            <a:spLocks/>
          </p:cNvSpPr>
          <p:nvPr/>
        </p:nvSpPr>
        <p:spPr>
          <a:xfrm>
            <a:off x="7235050" y="4219499"/>
            <a:ext cx="4443949" cy="615553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СИСТЕМЫ ОБРАЗОВАНИЯ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4" t="8627" r="3537" b="62519"/>
          <a:stretch/>
        </p:blipFill>
        <p:spPr>
          <a:xfrm rot="1373725">
            <a:off x="6281454" y="3275869"/>
            <a:ext cx="955890" cy="736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4984" y="904924"/>
            <a:ext cx="201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Доступность и мобильность 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5383" y="1489699"/>
            <a:ext cx="27853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</a:rPr>
              <a:t>я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все: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-  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в детский сад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оценки, д</a:t>
            </a: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омашние задания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Все ЦОРы мира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в другую школу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Поступление в вузы, в школы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школ, вузов, колледжей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Расписания, портфолио учащегося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Архив дипломов</a:t>
            </a:r>
          </a:p>
          <a:p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Все можно увидеть и получить,</a:t>
            </a:r>
          </a:p>
          <a:p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 не выходя из телефона.</a:t>
            </a:r>
          </a:p>
          <a:p>
            <a:endParaRPr lang="kk-KZ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3" y="904924"/>
            <a:ext cx="836027" cy="836027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377417" y="1786543"/>
            <a:ext cx="3015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Tx/>
              <a:buChar char="-"/>
            </a:pPr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56" y="867110"/>
            <a:ext cx="470085" cy="76092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911098" y="955186"/>
            <a:ext cx="2671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Прозрачность и справедливость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94642" y="1628039"/>
            <a:ext cx="232804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Необходимо чтобы вся информация, всегда была в свободном доступе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Нам нужно добиться чтобы любые изменения фиксировались (</a:t>
            </a:r>
            <a:r>
              <a:rPr lang="en-US" sz="10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Blockchain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(назначение руководителей, присуждение грантов, очередность, сады, оценки, документы об образовании)</a:t>
            </a:r>
          </a:p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3321" y="3858324"/>
            <a:ext cx="2178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Улучшение качества знаний и усвоения знаний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14" y="5226183"/>
            <a:ext cx="780780" cy="1116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13" y="5226183"/>
            <a:ext cx="722157" cy="1139897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2782118" y="3138504"/>
            <a:ext cx="1236630" cy="1118152"/>
          </a:xfrm>
          <a:prstGeom prst="roundRect">
            <a:avLst/>
          </a:prstGeom>
          <a:solidFill>
            <a:srgbClr val="0093D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56" y="3286880"/>
            <a:ext cx="1127310" cy="7846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Что мы получим в итоге?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5"/>
            <a:ext cx="12161806" cy="20985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25382" y="4689322"/>
            <a:ext cx="225673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Современность, постоянное обновление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Весь лучший контент в мире и в Казахстане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Контроль за пониманием материалов и адаптация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Индивидуальная траектория обучения   </a:t>
            </a:r>
          </a:p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55255" y="3884613"/>
            <a:ext cx="2178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Контроль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04665" y="4403383"/>
            <a:ext cx="2343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</a:rPr>
              <a:t>Интеграция всех 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информационных систем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Единое хранилище данных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Ситуационный центр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Анализ </a:t>
            </a:r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Big Data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Переход на искусственный интеллект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Автоматизация принятия решений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МОН видит все и вся, и управляет из центра</a:t>
            </a:r>
          </a:p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29929" y="2142118"/>
            <a:ext cx="3701985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333" b="1" dirty="0">
                <a:solidFill>
                  <a:schemeClr val="accent1"/>
                </a:solidFill>
              </a:rPr>
              <a:t>Электронный документооборот обеспечит сокращение нагрузки на административный персонал </a:t>
            </a:r>
            <a:r>
              <a:rPr lang="kk-KZ" sz="1333" b="1" dirty="0">
                <a:solidFill>
                  <a:srgbClr val="FF0000"/>
                </a:solidFill>
              </a:rPr>
              <a:t>на 40%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96950" y="4198531"/>
            <a:ext cx="4172838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33" b="1" dirty="0">
                <a:solidFill>
                  <a:schemeClr val="accent1"/>
                </a:solidFill>
              </a:rPr>
              <a:t>Снижение коррупционных </a:t>
            </a:r>
          </a:p>
          <a:p>
            <a:pPr algn="ctr">
              <a:defRPr/>
            </a:pPr>
            <a:r>
              <a:rPr lang="ru-RU" sz="1333" b="1" dirty="0">
                <a:solidFill>
                  <a:schemeClr val="accent1"/>
                </a:solidFill>
              </a:rPr>
              <a:t>рисков в оказании </a:t>
            </a:r>
            <a:r>
              <a:rPr lang="ru-RU" sz="1333" b="1" dirty="0" err="1">
                <a:solidFill>
                  <a:schemeClr val="accent1"/>
                </a:solidFill>
              </a:rPr>
              <a:t>госуслуг</a:t>
            </a:r>
            <a:r>
              <a:rPr lang="ru-RU" sz="1333" b="1" dirty="0">
                <a:solidFill>
                  <a:schemeClr val="accent1"/>
                </a:solidFill>
              </a:rPr>
              <a:t> </a:t>
            </a:r>
            <a:r>
              <a:rPr lang="ru-RU" sz="1333" b="1" dirty="0">
                <a:solidFill>
                  <a:srgbClr val="FF0000"/>
                </a:solidFill>
              </a:rPr>
              <a:t>на 90% </a:t>
            </a:r>
            <a:r>
              <a:rPr lang="ru-RU" sz="1333" b="1" dirty="0">
                <a:solidFill>
                  <a:schemeClr val="accent1"/>
                </a:solidFill>
              </a:rPr>
              <a:t>за счет автоматизации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7483" y="5754719"/>
            <a:ext cx="3648639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333" b="1" dirty="0">
                <a:solidFill>
                  <a:schemeClr val="accent1"/>
                </a:solidFill>
              </a:rPr>
              <a:t>Экономия до </a:t>
            </a:r>
            <a:r>
              <a:rPr lang="kk-KZ" sz="1333" b="1" dirty="0">
                <a:solidFill>
                  <a:srgbClr val="FF0000"/>
                </a:solidFill>
              </a:rPr>
              <a:t>1</a:t>
            </a:r>
            <a:r>
              <a:rPr lang="kk-KZ" sz="1333" b="1" dirty="0" smtClean="0">
                <a:solidFill>
                  <a:srgbClr val="FF0000"/>
                </a:solidFill>
              </a:rPr>
              <a:t>00 чел</a:t>
            </a:r>
            <a:r>
              <a:rPr lang="kk-KZ" sz="1333" b="1" dirty="0">
                <a:solidFill>
                  <a:srgbClr val="FF0000"/>
                </a:solidFill>
              </a:rPr>
              <a:t>./</a:t>
            </a:r>
            <a:r>
              <a:rPr lang="kk-KZ" sz="1333" b="1" dirty="0" smtClean="0">
                <a:solidFill>
                  <a:srgbClr val="FF0000"/>
                </a:solidFill>
              </a:rPr>
              <a:t>час</a:t>
            </a:r>
            <a:r>
              <a:rPr lang="kk-KZ" sz="1333" b="1" dirty="0" smtClean="0">
                <a:solidFill>
                  <a:schemeClr val="accent1"/>
                </a:solidFill>
              </a:rPr>
              <a:t> </a:t>
            </a:r>
            <a:r>
              <a:rPr lang="kk-KZ" sz="1333" b="1" dirty="0">
                <a:solidFill>
                  <a:schemeClr val="accent1"/>
                </a:solidFill>
              </a:rPr>
              <a:t>в год на 1 учителя за счет цифровизации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88497" y="5960205"/>
            <a:ext cx="413000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333" b="1" dirty="0">
                <a:solidFill>
                  <a:schemeClr val="accent1"/>
                </a:solidFill>
              </a:rPr>
              <a:t>Сокращение бюджетных расходов школ </a:t>
            </a:r>
            <a:r>
              <a:rPr lang="kk-KZ" sz="1333" b="1" dirty="0" smtClean="0">
                <a:solidFill>
                  <a:schemeClr val="accent1"/>
                </a:solidFill>
              </a:rPr>
              <a:t>до</a:t>
            </a:r>
            <a:r>
              <a:rPr lang="kk-KZ" sz="1333" b="1" dirty="0" smtClean="0">
                <a:solidFill>
                  <a:srgbClr val="FF0000"/>
                </a:solidFill>
              </a:rPr>
              <a:t> </a:t>
            </a:r>
            <a:r>
              <a:rPr lang="kk-KZ" sz="1333" b="1" dirty="0">
                <a:solidFill>
                  <a:srgbClr val="FF0000"/>
                </a:solidFill>
              </a:rPr>
              <a:t>10%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09252" y="1146735"/>
            <a:ext cx="615913" cy="58833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591265" y="4146480"/>
            <a:ext cx="287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Результаты цифровизации системы образования</a:t>
            </a:r>
            <a:endParaRPr lang="kk-KZ" sz="20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2331" y="3044287"/>
            <a:ext cx="609472" cy="725062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606001" y="2115219"/>
            <a:ext cx="3274850" cy="71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333" b="1" dirty="0">
                <a:solidFill>
                  <a:schemeClr val="accent1"/>
                </a:solidFill>
              </a:rPr>
              <a:t>Сокращение разрыва в качестве знаний между городскими и сельскими школами </a:t>
            </a:r>
            <a:r>
              <a:rPr lang="kk-KZ" sz="1200" b="1" dirty="0">
                <a:solidFill>
                  <a:srgbClr val="FF0000"/>
                </a:solidFill>
              </a:rPr>
              <a:t>на 30% </a:t>
            </a:r>
            <a:endParaRPr lang="kk-KZ" sz="12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8168" y="1119032"/>
            <a:ext cx="665116" cy="665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0325" y="3126047"/>
            <a:ext cx="693972" cy="5401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74674" y="5262793"/>
            <a:ext cx="694280" cy="498619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50658" y="3805832"/>
            <a:ext cx="4124869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33" b="1" dirty="0">
                <a:solidFill>
                  <a:schemeClr val="accent1"/>
                </a:solidFill>
              </a:rPr>
              <a:t>Повышение качества знаний учащихся </a:t>
            </a:r>
            <a:r>
              <a:rPr lang="ru-RU" sz="1333" b="1" dirty="0" smtClean="0">
                <a:solidFill>
                  <a:srgbClr val="FF0000"/>
                </a:solidFill>
              </a:rPr>
              <a:t>до </a:t>
            </a:r>
            <a:r>
              <a:rPr lang="ru-RU" sz="1333" b="1" dirty="0">
                <a:solidFill>
                  <a:srgbClr val="FF0000"/>
                </a:solidFill>
              </a:rPr>
              <a:t>70% </a:t>
            </a:r>
            <a:r>
              <a:rPr lang="ru-RU" sz="1333" b="1" dirty="0">
                <a:solidFill>
                  <a:schemeClr val="accent1"/>
                </a:solidFill>
              </a:rPr>
              <a:t>за счет применения новых цифровых ресурсов</a:t>
            </a:r>
            <a:endParaRPr lang="kk-KZ" sz="1333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6848" y="4961989"/>
            <a:ext cx="694920" cy="562774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1477158" y="3007803"/>
            <a:ext cx="927416" cy="859809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83756" y="4832211"/>
            <a:ext cx="966924" cy="859809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08173" y="1008792"/>
            <a:ext cx="927416" cy="859809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5"/>
            <a:ext cx="12161806" cy="20985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58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Результаты цифровизации системы образования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06" y="2147707"/>
            <a:ext cx="2395382" cy="2395382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3937212" y="1578869"/>
            <a:ext cx="4330510" cy="3935942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50" idx="6"/>
          </p:cNvCxnSpPr>
          <p:nvPr/>
        </p:nvCxnSpPr>
        <p:spPr>
          <a:xfrm>
            <a:off x="2335589" y="1438697"/>
            <a:ext cx="2339938" cy="58314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423824" y="3411987"/>
            <a:ext cx="1513388" cy="16411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053502" y="4461649"/>
            <a:ext cx="2116667" cy="755283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0141703" y="5094858"/>
            <a:ext cx="966924" cy="859809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9853500" y="998217"/>
            <a:ext cx="927416" cy="859809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>
            <a:endCxn id="70" idx="2"/>
          </p:cNvCxnSpPr>
          <p:nvPr/>
        </p:nvCxnSpPr>
        <p:spPr>
          <a:xfrm flipV="1">
            <a:off x="7496543" y="1428122"/>
            <a:ext cx="2356957" cy="57982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85" idx="2"/>
          </p:cNvCxnSpPr>
          <p:nvPr/>
        </p:nvCxnSpPr>
        <p:spPr>
          <a:xfrm>
            <a:off x="8278041" y="3426999"/>
            <a:ext cx="1679717" cy="330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940456" y="4589478"/>
            <a:ext cx="2219967" cy="788221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9957758" y="3000394"/>
            <a:ext cx="927416" cy="859809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394789" y="3736393"/>
            <a:ext cx="2954160" cy="287478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3DD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338352" y="3679863"/>
            <a:ext cx="2954160" cy="2874781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00433" y="780039"/>
            <a:ext cx="2954160" cy="2874781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2743" y="780040"/>
            <a:ext cx="2954160" cy="2874781"/>
          </a:xfrm>
          <a:prstGeom prst="roundRect">
            <a:avLst/>
          </a:prstGeom>
          <a:solidFill>
            <a:srgbClr val="ED7D3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7"/>
          <a:stretch/>
        </p:blipFill>
        <p:spPr>
          <a:xfrm>
            <a:off x="6914314" y="1933540"/>
            <a:ext cx="5085422" cy="2187523"/>
          </a:xfrm>
          <a:prstGeom prst="rect">
            <a:avLst/>
          </a:prstGeom>
        </p:spPr>
      </p:pic>
      <p:sp>
        <p:nvSpPr>
          <p:cNvPr id="74" name="Прямоугольник 73"/>
          <p:cNvSpPr>
            <a:spLocks/>
          </p:cNvSpPr>
          <p:nvPr/>
        </p:nvSpPr>
        <p:spPr>
          <a:xfrm>
            <a:off x="7235050" y="4219499"/>
            <a:ext cx="4443949" cy="615553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СИСТЕМЫ ОБРАЗОВАНИЯ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4" t="8627" r="3537" b="62519"/>
          <a:stretch/>
        </p:blipFill>
        <p:spPr>
          <a:xfrm rot="1373725">
            <a:off x="6281454" y="3275869"/>
            <a:ext cx="955890" cy="7365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4984" y="904924"/>
            <a:ext cx="201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Доступность и мобильность 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5383" y="1489699"/>
            <a:ext cx="27853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услови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</a:rPr>
              <a:t>я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все: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-  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в детский сад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оценки, д</a:t>
            </a: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омашние задания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Все ЦОРы мира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в другую школу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Поступление в вузы, в школы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школ, вузов, колледжей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Расписания, портфолио учащегося</a:t>
            </a:r>
          </a:p>
          <a:p>
            <a:pPr marL="171450" indent="-171450">
              <a:buFontTx/>
              <a:buChar char="-"/>
            </a:pPr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Архив дипломов</a:t>
            </a:r>
          </a:p>
          <a:p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Все можно увидеть и получить,</a:t>
            </a:r>
          </a:p>
          <a:p>
            <a:r>
              <a:rPr lang="kk-KZ" sz="1100" dirty="0" smtClean="0">
                <a:solidFill>
                  <a:schemeClr val="bg1"/>
                </a:solidFill>
                <a:latin typeface="Arial" panose="020B0604020202020204" pitchFamily="34" charset="0"/>
              </a:rPr>
              <a:t> не выходя из телефона.</a:t>
            </a:r>
          </a:p>
          <a:p>
            <a:endParaRPr lang="kk-KZ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3" y="904924"/>
            <a:ext cx="836027" cy="836027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377417" y="1786543"/>
            <a:ext cx="3015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Tx/>
              <a:buChar char="-"/>
            </a:pPr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endParaRPr lang="ru-RU" sz="1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56" y="867110"/>
            <a:ext cx="470085" cy="76092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911098" y="955186"/>
            <a:ext cx="2671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Прозрачность и справедливость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94642" y="1628039"/>
            <a:ext cx="232804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Необходимо чтобы вся информация, всегда была в свободном доступе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Нам нужно добиться чтобы любые изменения фиксировались (</a:t>
            </a:r>
            <a:r>
              <a:rPr lang="en-US" sz="10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Blockchain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sz="105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(назначение руководителей, присуждение грантов, очередность, сады, оценки, документы об образовании)</a:t>
            </a:r>
          </a:p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3321" y="3858324"/>
            <a:ext cx="2178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Улучшение качества знаний и усвоения знаний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14" y="5226183"/>
            <a:ext cx="780780" cy="1116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13" y="5226183"/>
            <a:ext cx="722157" cy="1139897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2782118" y="3138504"/>
            <a:ext cx="1236630" cy="1118152"/>
          </a:xfrm>
          <a:prstGeom prst="roundRect">
            <a:avLst/>
          </a:prstGeom>
          <a:solidFill>
            <a:srgbClr val="0093D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56" y="3286880"/>
            <a:ext cx="1127310" cy="7846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Что мы получим в итоге?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525"/>
            <a:ext cx="12161806" cy="20985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25382" y="4689322"/>
            <a:ext cx="225673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Современность, постоянное обновление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Весь лучший контент в мире и в Казахстане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Контроль за пониманием материалов и адаптация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Индивидуальная траектория обучения   </a:t>
            </a:r>
          </a:p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55255" y="3884613"/>
            <a:ext cx="2178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Контроль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04665" y="4403383"/>
            <a:ext cx="2343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</a:rPr>
              <a:t>Интеграция всех 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информационных систем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Единое хранилище данных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Ситуационный центр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Анализ </a:t>
            </a:r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Big Data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Переход на искусственный интеллект 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Автоматизация принятия решений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МОН видит все и вся, и управляет из центра</a:t>
            </a:r>
          </a:p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1077" y="916639"/>
            <a:ext cx="949543" cy="76897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Проблемы решаемые цифровизацией 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H="1">
            <a:off x="3106378" y="1593974"/>
            <a:ext cx="27239" cy="4776901"/>
          </a:xfrm>
          <a:prstGeom prst="line">
            <a:avLst/>
          </a:prstGeom>
          <a:ln w="22225" cmpd="sng">
            <a:solidFill>
              <a:srgbClr val="EDD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6291187" y="1629914"/>
            <a:ext cx="30930" cy="4795021"/>
          </a:xfrm>
          <a:prstGeom prst="line">
            <a:avLst/>
          </a:prstGeom>
          <a:ln w="22225" cmpd="sng">
            <a:solidFill>
              <a:srgbClr val="EDD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17"/>
          <p:cNvSpPr>
            <a:spLocks noChangeArrowheads="1"/>
          </p:cNvSpPr>
          <p:nvPr/>
        </p:nvSpPr>
        <p:spPr bwMode="auto">
          <a:xfrm>
            <a:off x="6695180" y="5347628"/>
            <a:ext cx="265051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Большое количество бумажной отчетности и загруженность отчетностью</a:t>
            </a:r>
            <a:endParaRPr lang="ru-RU" altLang="ru-RU" sz="1300" dirty="0">
              <a:solidFill>
                <a:srgbClr val="0070C0"/>
              </a:solidFill>
            </a:endParaRPr>
          </a:p>
        </p:txBody>
      </p:sp>
      <p:sp>
        <p:nvSpPr>
          <p:cNvPr id="97" name="Прямоугольник 17"/>
          <p:cNvSpPr>
            <a:spLocks noChangeArrowheads="1"/>
          </p:cNvSpPr>
          <p:nvPr/>
        </p:nvSpPr>
        <p:spPr bwMode="auto">
          <a:xfrm>
            <a:off x="6747631" y="2462386"/>
            <a:ext cx="268593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Недостаточность учебного материала для эффективной работы</a:t>
            </a:r>
          </a:p>
        </p:txBody>
      </p:sp>
      <p:sp>
        <p:nvSpPr>
          <p:cNvPr id="100" name="Прямоугольник 17"/>
          <p:cNvSpPr>
            <a:spLocks noChangeArrowheads="1"/>
          </p:cNvSpPr>
          <p:nvPr/>
        </p:nvSpPr>
        <p:spPr bwMode="auto">
          <a:xfrm>
            <a:off x="6748403" y="3940177"/>
            <a:ext cx="21536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Проведение занятий учителями не по профилю</a:t>
            </a:r>
          </a:p>
        </p:txBody>
      </p:sp>
      <p:sp>
        <p:nvSpPr>
          <p:cNvPr id="102" name="Прямоугольник 17"/>
          <p:cNvSpPr>
            <a:spLocks noChangeArrowheads="1"/>
          </p:cNvSpPr>
          <p:nvPr/>
        </p:nvSpPr>
        <p:spPr bwMode="auto">
          <a:xfrm>
            <a:off x="3534144" y="2462809"/>
            <a:ext cx="265902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Затрудненная процедура аттестации педагогических работников</a:t>
            </a:r>
          </a:p>
        </p:txBody>
      </p:sp>
      <p:sp>
        <p:nvSpPr>
          <p:cNvPr id="107" name="Прямоугольник 17"/>
          <p:cNvSpPr>
            <a:spLocks noChangeArrowheads="1"/>
          </p:cNvSpPr>
          <p:nvPr/>
        </p:nvSpPr>
        <p:spPr bwMode="auto">
          <a:xfrm>
            <a:off x="295254" y="4804168"/>
            <a:ext cx="263626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Наличие компьютеров и интернета для работы с ЦОР и электронными журналами</a:t>
            </a:r>
          </a:p>
        </p:txBody>
      </p:sp>
      <p:sp>
        <p:nvSpPr>
          <p:cNvPr id="111" name="Прямоугольник 17"/>
          <p:cNvSpPr>
            <a:spLocks noChangeArrowheads="1"/>
          </p:cNvSpPr>
          <p:nvPr/>
        </p:nvSpPr>
        <p:spPr bwMode="auto">
          <a:xfrm>
            <a:off x="9762530" y="1742232"/>
            <a:ext cx="2319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Контроль образовательного процесса обучающихся, его успеваемости</a:t>
            </a:r>
          </a:p>
        </p:txBody>
      </p:sp>
      <p:sp>
        <p:nvSpPr>
          <p:cNvPr id="113" name="Прямоугольник 17"/>
          <p:cNvSpPr>
            <a:spLocks noChangeArrowheads="1"/>
          </p:cNvSpPr>
          <p:nvPr/>
        </p:nvSpPr>
        <p:spPr bwMode="auto">
          <a:xfrm>
            <a:off x="324843" y="4032585"/>
            <a:ext cx="267937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Обратная связь со школой</a:t>
            </a:r>
          </a:p>
        </p:txBody>
      </p:sp>
      <p:sp>
        <p:nvSpPr>
          <p:cNvPr id="114" name="Прямоугольник 17"/>
          <p:cNvSpPr>
            <a:spLocks noChangeArrowheads="1"/>
          </p:cNvSpPr>
          <p:nvPr/>
        </p:nvSpPr>
        <p:spPr bwMode="auto">
          <a:xfrm>
            <a:off x="9762529" y="4587843"/>
            <a:ext cx="2463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О</a:t>
            </a:r>
            <a:r>
              <a:rPr lang="ru-RU" altLang="ru-RU" sz="1300" dirty="0" err="1" smtClean="0">
                <a:solidFill>
                  <a:srgbClr val="0070C0"/>
                </a:solidFill>
              </a:rPr>
              <a:t>тслеживание</a:t>
            </a:r>
            <a:r>
              <a:rPr lang="ru-RU" altLang="ru-RU" sz="1300" dirty="0" smtClean="0">
                <a:solidFill>
                  <a:srgbClr val="0070C0"/>
                </a:solidFill>
              </a:rPr>
              <a:t> безопасности обучающихся</a:t>
            </a:r>
          </a:p>
        </p:txBody>
      </p:sp>
      <p:sp>
        <p:nvSpPr>
          <p:cNvPr id="115" name="Прямоугольник 17"/>
          <p:cNvSpPr>
            <a:spLocks noChangeArrowheads="1"/>
          </p:cNvSpPr>
          <p:nvPr/>
        </p:nvSpPr>
        <p:spPr bwMode="auto">
          <a:xfrm>
            <a:off x="301712" y="6083844"/>
            <a:ext cx="265051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Сложные услуги приема в детсады, школы, учреждения </a:t>
            </a:r>
            <a:r>
              <a:rPr lang="ru-RU" altLang="ru-RU" sz="1300" dirty="0" err="1" smtClean="0">
                <a:solidFill>
                  <a:srgbClr val="0070C0"/>
                </a:solidFill>
              </a:rPr>
              <a:t>ТиПО</a:t>
            </a:r>
            <a:r>
              <a:rPr lang="ru-RU" altLang="ru-RU" sz="1300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16" name="Прямоугольник 17"/>
          <p:cNvSpPr>
            <a:spLocks noChangeArrowheads="1"/>
          </p:cNvSpPr>
          <p:nvPr/>
        </p:nvSpPr>
        <p:spPr bwMode="auto">
          <a:xfrm>
            <a:off x="3493707" y="3324196"/>
            <a:ext cx="276870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Прозрачность финансирования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организаций образования для родителей </a:t>
            </a:r>
          </a:p>
        </p:txBody>
      </p:sp>
      <p:sp>
        <p:nvSpPr>
          <p:cNvPr id="117" name="Прямоугольник 17"/>
          <p:cNvSpPr>
            <a:spLocks noChangeArrowheads="1"/>
          </p:cNvSpPr>
          <p:nvPr/>
        </p:nvSpPr>
        <p:spPr bwMode="auto">
          <a:xfrm>
            <a:off x="6775918" y="4527630"/>
            <a:ext cx="248087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Возможность для </a:t>
            </a:r>
            <a:r>
              <a:rPr lang="ru-RU" altLang="ru-RU" sz="1300" dirty="0" err="1" smtClean="0">
                <a:solidFill>
                  <a:srgbClr val="0070C0"/>
                </a:solidFill>
              </a:rPr>
              <a:t>разноуровневого</a:t>
            </a:r>
            <a:r>
              <a:rPr lang="ru-RU" altLang="ru-RU" sz="1300" dirty="0" smtClean="0">
                <a:solidFill>
                  <a:srgbClr val="0070C0"/>
                </a:solidFill>
              </a:rPr>
              <a:t> обучения учащихся</a:t>
            </a:r>
          </a:p>
        </p:txBody>
      </p:sp>
      <p:sp>
        <p:nvSpPr>
          <p:cNvPr id="119" name="Прямоугольник 17"/>
          <p:cNvSpPr>
            <a:spLocks noChangeArrowheads="1"/>
          </p:cNvSpPr>
          <p:nvPr/>
        </p:nvSpPr>
        <p:spPr bwMode="auto">
          <a:xfrm>
            <a:off x="362385" y="1986510"/>
            <a:ext cx="26907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Доступ онлайн к </a:t>
            </a:r>
            <a:r>
              <a:rPr lang="kk-KZ" altLang="ru-RU" sz="1300" dirty="0">
                <a:solidFill>
                  <a:srgbClr val="0070C0"/>
                </a:solidFill>
              </a:rPr>
              <a:t>учебным </a:t>
            </a:r>
            <a:r>
              <a:rPr lang="kk-KZ" altLang="ru-RU" sz="1300" dirty="0" smtClean="0">
                <a:solidFill>
                  <a:srgbClr val="0070C0"/>
                </a:solidFill>
              </a:rPr>
              <a:t>материалам. </a:t>
            </a:r>
          </a:p>
        </p:txBody>
      </p:sp>
      <p:sp>
        <p:nvSpPr>
          <p:cNvPr id="121" name="Прямоугольник 17"/>
          <p:cNvSpPr>
            <a:spLocks noChangeArrowheads="1"/>
          </p:cNvSpPr>
          <p:nvPr/>
        </p:nvSpPr>
        <p:spPr bwMode="auto">
          <a:xfrm>
            <a:off x="311702" y="5587904"/>
            <a:ext cx="23195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Тяжелый рюкзак и отсутствие электронных  учебников</a:t>
            </a:r>
            <a:endParaRPr lang="kk-KZ" altLang="ru-RU" sz="1300" dirty="0">
              <a:solidFill>
                <a:srgbClr val="0070C0"/>
              </a:solidFill>
            </a:endParaRPr>
          </a:p>
        </p:txBody>
      </p:sp>
      <p:sp>
        <p:nvSpPr>
          <p:cNvPr id="123" name="Прямоугольник 17"/>
          <p:cNvSpPr>
            <a:spLocks noChangeArrowheads="1"/>
          </p:cNvSpPr>
          <p:nvPr/>
        </p:nvSpPr>
        <p:spPr bwMode="auto">
          <a:xfrm>
            <a:off x="3498381" y="5184526"/>
            <a:ext cx="248087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Возможность отслеживать динамику обучения и усвоения тем</a:t>
            </a:r>
          </a:p>
        </p:txBody>
      </p:sp>
      <p:sp>
        <p:nvSpPr>
          <p:cNvPr id="124" name="Прямоугольник 17"/>
          <p:cNvSpPr>
            <a:spLocks noChangeArrowheads="1"/>
          </p:cNvSpPr>
          <p:nvPr/>
        </p:nvSpPr>
        <p:spPr bwMode="auto">
          <a:xfrm>
            <a:off x="9792310" y="2414554"/>
            <a:ext cx="22897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Отслеживания западающих зон при обучении</a:t>
            </a:r>
            <a:endParaRPr lang="kk-KZ" altLang="ru-RU" sz="1300" dirty="0">
              <a:solidFill>
                <a:srgbClr val="0070C0"/>
              </a:solidFill>
            </a:endParaRPr>
          </a:p>
        </p:txBody>
      </p:sp>
      <p:sp>
        <p:nvSpPr>
          <p:cNvPr id="126" name="Прямоугольник 17"/>
          <p:cNvSpPr>
            <a:spLocks noChangeArrowheads="1"/>
          </p:cNvSpPr>
          <p:nvPr/>
        </p:nvSpPr>
        <p:spPr bwMode="auto">
          <a:xfrm>
            <a:off x="9817961" y="2939187"/>
            <a:ext cx="228977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Отслеживание всех достижений учащихся</a:t>
            </a:r>
            <a:r>
              <a:rPr lang="en-US" altLang="ru-RU" sz="1300" dirty="0" smtClean="0">
                <a:solidFill>
                  <a:srgbClr val="0070C0"/>
                </a:solidFill>
              </a:rPr>
              <a:t> </a:t>
            </a:r>
            <a:r>
              <a:rPr lang="kk-KZ" altLang="ru-RU" sz="1300" dirty="0" smtClean="0">
                <a:solidFill>
                  <a:srgbClr val="0070C0"/>
                </a:solidFill>
              </a:rPr>
              <a:t>(олимпиады, конкурсы и т.д.)</a:t>
            </a:r>
            <a:endParaRPr lang="kk-KZ" altLang="ru-RU" sz="1300" dirty="0">
              <a:solidFill>
                <a:srgbClr val="0070C0"/>
              </a:solidFill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3207686" y="2577336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88858" y="6239465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9506514" y="4675601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3225341" y="4503006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6475854" y="1954317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6475854" y="2577336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6484785" y="3201686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6494483" y="5457241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6476453" y="4063431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17"/>
          <p:cNvSpPr>
            <a:spLocks noChangeArrowheads="1"/>
          </p:cNvSpPr>
          <p:nvPr/>
        </p:nvSpPr>
        <p:spPr bwMode="auto">
          <a:xfrm>
            <a:off x="310275" y="4339084"/>
            <a:ext cx="26675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Доступность электронной записи на кружки, секции, олимпиады</a:t>
            </a:r>
            <a:endParaRPr lang="kk-KZ" altLang="ru-RU" sz="1300" dirty="0">
              <a:solidFill>
                <a:srgbClr val="0070C0"/>
              </a:solidFill>
            </a:endParaRPr>
          </a:p>
        </p:txBody>
      </p:sp>
      <p:sp>
        <p:nvSpPr>
          <p:cNvPr id="63" name="Прямоугольник 17"/>
          <p:cNvSpPr>
            <a:spLocks noChangeArrowheads="1"/>
          </p:cNvSpPr>
          <p:nvPr/>
        </p:nvSpPr>
        <p:spPr bwMode="auto">
          <a:xfrm>
            <a:off x="6741936" y="1826870"/>
            <a:ext cx="265051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Система повышения квалификации педагогических работников через МИО</a:t>
            </a:r>
          </a:p>
        </p:txBody>
      </p:sp>
      <p:sp>
        <p:nvSpPr>
          <p:cNvPr id="64" name="Овал 63"/>
          <p:cNvSpPr/>
          <p:nvPr/>
        </p:nvSpPr>
        <p:spPr>
          <a:xfrm>
            <a:off x="3224793" y="5330967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093" y="926548"/>
            <a:ext cx="1807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  <a:latin typeface="Arial" panose="020B0604020202020204" pitchFamily="34" charset="0"/>
              </a:rPr>
              <a:t>Доступность </a:t>
            </a:r>
            <a:r>
              <a:rPr lang="ru-RU" sz="1600" b="1" dirty="0">
                <a:solidFill>
                  <a:schemeClr val="accent5"/>
                </a:solidFill>
                <a:latin typeface="Arial" panose="020B0604020202020204" pitchFamily="34" charset="0"/>
              </a:rPr>
              <a:t>и мобильность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7687" y="943357"/>
            <a:ext cx="1986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/>
                </a:solidFill>
                <a:latin typeface="Arial" panose="020B0604020202020204" pitchFamily="34" charset="0"/>
              </a:rPr>
              <a:t>Прозрачность и</a:t>
            </a:r>
          </a:p>
          <a:p>
            <a:r>
              <a:rPr lang="ru-RU" sz="1600" b="1" dirty="0">
                <a:solidFill>
                  <a:schemeClr val="accent5"/>
                </a:solidFill>
                <a:latin typeface="Arial" panose="020B0604020202020204" pitchFamily="34" charset="0"/>
              </a:rPr>
              <a:t>справедливость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1831" y="917684"/>
            <a:ext cx="232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/>
                </a:solidFill>
                <a:latin typeface="Arial" panose="020B0604020202020204" pitchFamily="34" charset="0"/>
              </a:rPr>
              <a:t>Улучшение качества </a:t>
            </a:r>
            <a:r>
              <a:rPr lang="ru-RU" sz="1600" b="1" dirty="0" smtClean="0">
                <a:solidFill>
                  <a:schemeClr val="accent5"/>
                </a:solidFill>
                <a:latin typeface="Arial" panose="020B0604020202020204" pitchFamily="34" charset="0"/>
              </a:rPr>
              <a:t>знаний</a:t>
            </a:r>
            <a:endParaRPr lang="ru-RU" sz="16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3326" y="1991419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3326" y="2444578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97570" y="4063836"/>
            <a:ext cx="157415" cy="1835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4534" y="4503006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5925" y="5011931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207686" y="1997485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3385" y="4398374"/>
            <a:ext cx="27792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300" dirty="0" smtClean="0">
                <a:solidFill>
                  <a:srgbClr val="0070C0"/>
                </a:solidFill>
              </a:rPr>
              <a:t>Прозрачность </a:t>
            </a:r>
            <a:r>
              <a:rPr lang="ru-RU" altLang="ru-RU" sz="1300" dirty="0">
                <a:solidFill>
                  <a:srgbClr val="0070C0"/>
                </a:solidFill>
              </a:rPr>
              <a:t>при размещении в общежитиях и получения льгот и услуг</a:t>
            </a:r>
            <a:endParaRPr lang="ru-RU" sz="1300" dirty="0">
              <a:solidFill>
                <a:srgbClr val="0070C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10949" y="2823714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9376984" y="1664088"/>
            <a:ext cx="30930" cy="4795021"/>
          </a:xfrm>
          <a:prstGeom prst="line">
            <a:avLst/>
          </a:prstGeom>
          <a:ln w="22225" cmpd="sng">
            <a:solidFill>
              <a:srgbClr val="EDD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9407914" y="982605"/>
            <a:ext cx="2165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  <a:latin typeface="Arial" panose="020B0604020202020204" pitchFamily="34" charset="0"/>
              </a:rPr>
              <a:t>Контроль</a:t>
            </a:r>
            <a:endParaRPr lang="ru-RU" sz="16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9518928" y="1968496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9521929" y="2452113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9521928" y="3057855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9528577" y="3716263"/>
            <a:ext cx="149265" cy="13037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7"/>
          <p:cNvSpPr>
            <a:spLocks noChangeArrowheads="1"/>
          </p:cNvSpPr>
          <p:nvPr/>
        </p:nvSpPr>
        <p:spPr bwMode="auto">
          <a:xfrm>
            <a:off x="6782541" y="3074669"/>
            <a:ext cx="230026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Разрыв в качестве образования между сельскими и городскими школами</a:t>
            </a:r>
          </a:p>
        </p:txBody>
      </p:sp>
      <p:sp>
        <p:nvSpPr>
          <p:cNvPr id="105" name="Прямоугольник 17"/>
          <p:cNvSpPr>
            <a:spLocks noChangeArrowheads="1"/>
          </p:cNvSpPr>
          <p:nvPr/>
        </p:nvSpPr>
        <p:spPr bwMode="auto">
          <a:xfrm>
            <a:off x="3508047" y="1925224"/>
            <a:ext cx="24294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Возможности электронного приема в школы, в ТиПО.</a:t>
            </a:r>
            <a:endParaRPr lang="kk-KZ" altLang="ru-RU" sz="1300" dirty="0">
              <a:solidFill>
                <a:srgbClr val="0070C0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3219773" y="3494932"/>
            <a:ext cx="151257" cy="1628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0026" y="919631"/>
            <a:ext cx="904974" cy="86445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8441" y="919631"/>
            <a:ext cx="1020961" cy="79461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56483" y="863388"/>
            <a:ext cx="740249" cy="842673"/>
          </a:xfrm>
          <a:prstGeom prst="rect">
            <a:avLst/>
          </a:prstGeom>
        </p:spPr>
      </p:pic>
      <p:sp>
        <p:nvSpPr>
          <p:cNvPr id="80" name="Прямоугольник 17"/>
          <p:cNvSpPr>
            <a:spLocks noChangeArrowheads="1"/>
          </p:cNvSpPr>
          <p:nvPr/>
        </p:nvSpPr>
        <p:spPr bwMode="auto">
          <a:xfrm>
            <a:off x="339739" y="2390295"/>
            <a:ext cx="26907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Дистанционное обучение </a:t>
            </a:r>
            <a:r>
              <a:rPr lang="ru-RU" altLang="ru-RU" sz="1300" dirty="0">
                <a:solidFill>
                  <a:srgbClr val="0070C0"/>
                </a:solidFill>
              </a:rPr>
              <a:t>и онлайн </a:t>
            </a:r>
            <a:r>
              <a:rPr lang="ru-RU" altLang="ru-RU" sz="1300" dirty="0" smtClean="0">
                <a:solidFill>
                  <a:srgbClr val="0070C0"/>
                </a:solidFill>
              </a:rPr>
              <a:t>курсы, олимпиады</a:t>
            </a:r>
            <a:r>
              <a:rPr lang="kk-KZ" altLang="ru-RU" sz="1300" dirty="0" smtClean="0">
                <a:solidFill>
                  <a:srgbClr val="0070C0"/>
                </a:solidFill>
              </a:rPr>
              <a:t> </a:t>
            </a:r>
            <a:endParaRPr lang="kk-KZ" altLang="ru-RU" sz="1300" dirty="0">
              <a:solidFill>
                <a:srgbClr val="0070C0"/>
              </a:solidFill>
            </a:endParaRPr>
          </a:p>
        </p:txBody>
      </p:sp>
      <p:sp>
        <p:nvSpPr>
          <p:cNvPr id="81" name="Прямоугольник 17"/>
          <p:cNvSpPr>
            <a:spLocks noChangeArrowheads="1"/>
          </p:cNvSpPr>
          <p:nvPr/>
        </p:nvSpPr>
        <p:spPr bwMode="auto">
          <a:xfrm>
            <a:off x="9775152" y="3640095"/>
            <a:ext cx="23195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300" dirty="0" smtClean="0">
                <a:solidFill>
                  <a:srgbClr val="0070C0"/>
                </a:solidFill>
              </a:rPr>
              <a:t>Контроль над своевременным и объективным выставлением оценок</a:t>
            </a:r>
            <a:endParaRPr lang="kk-KZ" altLang="ru-RU" sz="1300" dirty="0">
              <a:solidFill>
                <a:srgbClr val="0070C0"/>
              </a:solidFill>
            </a:endParaRPr>
          </a:p>
        </p:txBody>
      </p:sp>
      <p:sp>
        <p:nvSpPr>
          <p:cNvPr id="96" name="Прямоугольник 17"/>
          <p:cNvSpPr>
            <a:spLocks noChangeArrowheads="1"/>
          </p:cNvSpPr>
          <p:nvPr/>
        </p:nvSpPr>
        <p:spPr bwMode="auto">
          <a:xfrm>
            <a:off x="376400" y="2805425"/>
            <a:ext cx="266855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70C0"/>
                </a:solidFill>
              </a:rPr>
              <a:t>Осведомленность родителей  о качестве предоставления образовательных услуг организациями образования и достижениях организаций образования </a:t>
            </a:r>
          </a:p>
        </p:txBody>
      </p:sp>
      <p:sp>
        <p:nvSpPr>
          <p:cNvPr id="79" name="Овал 78"/>
          <p:cNvSpPr/>
          <p:nvPr/>
        </p:nvSpPr>
        <p:spPr>
          <a:xfrm>
            <a:off x="85924" y="5671631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6503374" y="4570855"/>
            <a:ext cx="157415" cy="1725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8"/>
            <a:ext cx="12192000" cy="807720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Проблемные вопросы: что мешает цифровизации образования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r>
              <a:rPr lang="kk-KZ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1527" y="4510571"/>
            <a:ext cx="11893550" cy="972277"/>
            <a:chOff x="153302" y="2397875"/>
            <a:chExt cx="11893550" cy="97227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53302" y="2397875"/>
              <a:ext cx="11893550" cy="972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82423" y="2653557"/>
              <a:ext cx="447675" cy="423863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38"/>
            <p:cNvSpPr>
              <a:spLocks/>
            </p:cNvSpPr>
            <p:nvPr/>
          </p:nvSpPr>
          <p:spPr bwMode="auto">
            <a:xfrm>
              <a:off x="721884" y="2605681"/>
              <a:ext cx="2985909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Единые мобильные решения образования</a:t>
              </a:r>
            </a:p>
          </p:txBody>
        </p:sp>
        <p:sp>
          <p:nvSpPr>
            <p:cNvPr id="53" name="Прямоугольник 88"/>
            <p:cNvSpPr>
              <a:spLocks/>
            </p:cNvSpPr>
            <p:nvPr/>
          </p:nvSpPr>
          <p:spPr bwMode="auto">
            <a:xfrm>
              <a:off x="8226702" y="2513368"/>
              <a:ext cx="331879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200" dirty="0">
                  <a:solidFill>
                    <a:srgbClr val="0093DD"/>
                  </a:solidFill>
                  <a:latin typeface="Arial" panose="020B0604020202020204" pitchFamily="34" charset="0"/>
                </a:rPr>
                <a:t>Малое количество мобильных приложений в сфере образования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200" dirty="0">
                  <a:solidFill>
                    <a:srgbClr val="0093DD"/>
                  </a:solidFill>
                  <a:latin typeface="Arial" panose="020B0604020202020204" pitchFamily="34" charset="0"/>
                </a:rPr>
                <a:t>Нет единой точки доступа ко всем сервисам образования</a:t>
              </a:r>
            </a:p>
          </p:txBody>
        </p:sp>
        <p:sp>
          <p:nvSpPr>
            <p:cNvPr id="55" name="Прямоугольник 47"/>
            <p:cNvSpPr>
              <a:spLocks noChangeArrowheads="1"/>
            </p:cNvSpPr>
            <p:nvPr/>
          </p:nvSpPr>
          <p:spPr bwMode="auto">
            <a:xfrm>
              <a:off x="4077902" y="2865488"/>
              <a:ext cx="542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600" b="1" dirty="0">
                  <a:solidFill>
                    <a:srgbClr val="0093DD"/>
                  </a:solidFill>
                </a:rPr>
                <a:t>9</a:t>
              </a:r>
              <a:r>
                <a:rPr lang="ru-RU" altLang="ru-RU" sz="1600" b="1" dirty="0" smtClean="0">
                  <a:solidFill>
                    <a:srgbClr val="0093DD"/>
                  </a:solidFill>
                </a:rPr>
                <a:t>0%</a:t>
              </a:r>
              <a:endParaRPr lang="ru-RU" altLang="ru-RU" sz="800" b="1" dirty="0">
                <a:solidFill>
                  <a:srgbClr val="0093DD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4282936" y="2610144"/>
              <a:ext cx="7230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ED7D31"/>
                  </a:solidFill>
                  <a:latin typeface="+mn-lt"/>
                </a:rPr>
                <a:t>1</a:t>
              </a:r>
              <a:r>
                <a:rPr lang="ru-RU" sz="1600" b="1" dirty="0" smtClean="0">
                  <a:solidFill>
                    <a:srgbClr val="ED7D31"/>
                  </a:solidFill>
                  <a:latin typeface="+mn-lt"/>
                </a:rPr>
                <a:t>0%</a:t>
              </a:r>
              <a:endParaRPr lang="ru-RU" sz="1600" b="1" dirty="0">
                <a:solidFill>
                  <a:srgbClr val="ED7D31"/>
                </a:solidFill>
                <a:latin typeface="+mn-lt"/>
              </a:endParaRPr>
            </a:p>
          </p:txBody>
        </p:sp>
        <p:sp>
          <p:nvSpPr>
            <p:cNvPr id="57" name="Прямоугольник 46"/>
            <p:cNvSpPr>
              <a:spLocks noChangeArrowheads="1"/>
            </p:cNvSpPr>
            <p:nvPr/>
          </p:nvSpPr>
          <p:spPr bwMode="auto">
            <a:xfrm>
              <a:off x="5548343" y="2448718"/>
              <a:ext cx="21278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200" b="1" dirty="0" smtClean="0">
                  <a:solidFill>
                    <a:srgbClr val="0093DD"/>
                  </a:solidFill>
                </a:rPr>
                <a:t>10% мобильное приложение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ru-RU" altLang="ru-RU" sz="1200" b="1" dirty="0">
                <a:solidFill>
                  <a:srgbClr val="0093DD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1200" b="1" dirty="0" smtClean="0">
                  <a:solidFill>
                    <a:srgbClr val="0093DD"/>
                  </a:solidFill>
                </a:rPr>
                <a:t>0% интеграция ИС и БДГО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04314" y="5534945"/>
            <a:ext cx="11928969" cy="1215425"/>
            <a:chOff x="117884" y="5137122"/>
            <a:chExt cx="11928969" cy="1215425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7884" y="5212405"/>
              <a:ext cx="11907444" cy="1140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Прямоугольник 38"/>
            <p:cNvSpPr>
              <a:spLocks/>
            </p:cNvSpPr>
            <p:nvPr/>
          </p:nvSpPr>
          <p:spPr bwMode="auto">
            <a:xfrm>
              <a:off x="790017" y="5431235"/>
              <a:ext cx="328453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Интеграция баз данных</a:t>
              </a:r>
              <a:endPara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5" name="Группа 4"/>
            <p:cNvGrpSpPr>
              <a:grpSpLocks/>
            </p:cNvGrpSpPr>
            <p:nvPr/>
          </p:nvGrpSpPr>
          <p:grpSpPr bwMode="auto">
            <a:xfrm>
              <a:off x="3670106" y="5137122"/>
              <a:ext cx="1485827" cy="1209618"/>
              <a:chOff x="568179" y="1823058"/>
              <a:chExt cx="1304115" cy="1357559"/>
            </a:xfrm>
          </p:grpSpPr>
          <p:graphicFrame>
            <p:nvGraphicFramePr>
              <p:cNvPr id="9" name="Диаграмма 52"/>
              <p:cNvGraphicFramePr>
                <a:graphicFrameLocks/>
              </p:cNvGraphicFramePr>
              <p:nvPr>
                <p:extLst/>
              </p:nvPr>
            </p:nvGraphicFramePr>
            <p:xfrm>
              <a:off x="568179" y="1823058"/>
              <a:ext cx="1304115" cy="13575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90" name="Группа 3"/>
              <p:cNvGrpSpPr>
                <a:grpSpLocks/>
              </p:cNvGrpSpPr>
              <p:nvPr/>
            </p:nvGrpSpPr>
            <p:grpSpPr bwMode="auto">
              <a:xfrm>
                <a:off x="872950" y="2117728"/>
                <a:ext cx="691676" cy="680144"/>
                <a:chOff x="872950" y="2117728"/>
                <a:chExt cx="691676" cy="680144"/>
              </a:xfrm>
            </p:grpSpPr>
            <p:sp>
              <p:nvSpPr>
                <p:cNvPr id="94" name="Прямоугольник 77"/>
                <p:cNvSpPr>
                  <a:spLocks noChangeArrowheads="1"/>
                </p:cNvSpPr>
                <p:nvPr/>
              </p:nvSpPr>
              <p:spPr bwMode="auto">
                <a:xfrm>
                  <a:off x="1088792" y="2117728"/>
                  <a:ext cx="475834" cy="379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600" b="1" dirty="0" smtClean="0">
                      <a:solidFill>
                        <a:srgbClr val="ED7D31"/>
                      </a:solidFill>
                    </a:rPr>
                    <a:t>69%</a:t>
                  </a:r>
                  <a:endParaRPr lang="ru-RU" altLang="ru-RU" sz="1600" b="1" dirty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>
                  <a:off x="872950" y="2417912"/>
                  <a:ext cx="475834" cy="37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 smtClean="0">
                      <a:solidFill>
                        <a:srgbClr val="0093DD"/>
                      </a:solidFill>
                      <a:latin typeface="+mn-lt"/>
                    </a:rPr>
                    <a:t>31%</a:t>
                  </a:r>
                  <a:endParaRPr lang="ru-RU" sz="1600" b="1" dirty="0">
                    <a:solidFill>
                      <a:srgbClr val="0093DD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86" name="Прямоугольник 88"/>
            <p:cNvSpPr>
              <a:spLocks/>
            </p:cNvSpPr>
            <p:nvPr/>
          </p:nvSpPr>
          <p:spPr bwMode="auto">
            <a:xfrm>
              <a:off x="8199439" y="5484317"/>
              <a:ext cx="3847414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Ошибки ручного ввода</a:t>
              </a:r>
              <a:endPara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Дублирование информации</a:t>
              </a:r>
              <a:endPara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Затраты времени на формирование новых отчетов</a:t>
              </a:r>
              <a:endPara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81358" y="5350415"/>
              <a:ext cx="447675" cy="423862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Прямоугольник 46"/>
          <p:cNvSpPr>
            <a:spLocks noChangeArrowheads="1"/>
          </p:cNvSpPr>
          <p:nvPr/>
        </p:nvSpPr>
        <p:spPr bwMode="auto">
          <a:xfrm>
            <a:off x="5548238" y="5628225"/>
            <a:ext cx="261067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93DD"/>
                </a:solidFill>
              </a:rPr>
              <a:t>Базы данных: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ED7D31"/>
                </a:solidFill>
              </a:rPr>
              <a:t>НОБД – 0%,(нет БДГО(3), нет ИС МОН(4))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0093DD"/>
                </a:solidFill>
              </a:rPr>
              <a:t>ЕСУВО – 90% (есть </a:t>
            </a:r>
            <a:r>
              <a:rPr lang="en-US" altLang="ru-RU" sz="1100" b="1" dirty="0" smtClean="0">
                <a:solidFill>
                  <a:srgbClr val="0093DD"/>
                </a:solidFill>
              </a:rPr>
              <a:t>LMS</a:t>
            </a:r>
            <a:r>
              <a:rPr lang="ru-RU" altLang="ru-RU" sz="1100" b="1" dirty="0" smtClean="0">
                <a:solidFill>
                  <a:srgbClr val="0093DD"/>
                </a:solidFill>
              </a:rPr>
              <a:t>(5), </a:t>
            </a:r>
            <a:r>
              <a:rPr lang="ru-RU" altLang="ru-RU" sz="1200" b="1" dirty="0">
                <a:solidFill>
                  <a:srgbClr val="ED7D31"/>
                </a:solidFill>
              </a:rPr>
              <a:t>нет ИС МОН (2</a:t>
            </a:r>
            <a:r>
              <a:rPr lang="ru-RU" altLang="ru-RU" sz="1200" b="1" dirty="0" smtClean="0">
                <a:solidFill>
                  <a:srgbClr val="ED7D31"/>
                </a:solidFill>
              </a:rPr>
              <a:t>)</a:t>
            </a:r>
            <a:endParaRPr lang="ru-RU" altLang="ru-RU" sz="1100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ED7D31"/>
                </a:solidFill>
              </a:rPr>
              <a:t>РБДС – 0% (нет БДГО(2))</a:t>
            </a:r>
          </a:p>
        </p:txBody>
      </p:sp>
      <p:graphicFrame>
        <p:nvGraphicFramePr>
          <p:cNvPr id="87" name="Диаграмма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845102"/>
              </p:ext>
            </p:extLst>
          </p:nvPr>
        </p:nvGraphicFramePr>
        <p:xfrm>
          <a:off x="3715883" y="4418087"/>
          <a:ext cx="1553027" cy="116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Прямоугольник 103"/>
          <p:cNvSpPr/>
          <p:nvPr/>
        </p:nvSpPr>
        <p:spPr>
          <a:xfrm>
            <a:off x="140252" y="859916"/>
            <a:ext cx="11893550" cy="1097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05" name="Овал 104"/>
          <p:cNvSpPr/>
          <p:nvPr/>
        </p:nvSpPr>
        <p:spPr>
          <a:xfrm>
            <a:off x="173763" y="1034638"/>
            <a:ext cx="432768" cy="396911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4"/>
          <p:cNvSpPr>
            <a:spLocks/>
          </p:cNvSpPr>
          <p:nvPr/>
        </p:nvSpPr>
        <p:spPr bwMode="auto">
          <a:xfrm>
            <a:off x="715308" y="1106157"/>
            <a:ext cx="31751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Оснащение компьютерами</a:t>
            </a:r>
          </a:p>
        </p:txBody>
      </p:sp>
      <p:graphicFrame>
        <p:nvGraphicFramePr>
          <p:cNvPr id="107" name="Диаграмма 1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601103"/>
              </p:ext>
            </p:extLst>
          </p:nvPr>
        </p:nvGraphicFramePr>
        <p:xfrm>
          <a:off x="3687897" y="764009"/>
          <a:ext cx="1501314" cy="109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8" name="Прямоугольник 146"/>
          <p:cNvSpPr>
            <a:spLocks noChangeArrowheads="1"/>
          </p:cNvSpPr>
          <p:nvPr/>
        </p:nvSpPr>
        <p:spPr bwMode="auto">
          <a:xfrm>
            <a:off x="5517077" y="858548"/>
            <a:ext cx="1729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93DD"/>
                </a:solidFill>
              </a:rPr>
              <a:t>14 816 компьютеров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dirty="0" smtClean="0">
              <a:solidFill>
                <a:srgbClr val="0093DD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0093DD"/>
              </a:solidFill>
            </a:endParaRPr>
          </a:p>
        </p:txBody>
      </p:sp>
      <p:sp>
        <p:nvSpPr>
          <p:cNvPr id="109" name="Прямоугольник 148"/>
          <p:cNvSpPr>
            <a:spLocks noChangeArrowheads="1"/>
          </p:cNvSpPr>
          <p:nvPr/>
        </p:nvSpPr>
        <p:spPr bwMode="auto">
          <a:xfrm>
            <a:off x="5488947" y="1209833"/>
            <a:ext cx="22328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800" dirty="0" smtClean="0">
                <a:solidFill>
                  <a:srgbClr val="ED7D31"/>
                </a:solidFill>
              </a:rPr>
              <a:t>ИЗ НИХ </a:t>
            </a:r>
            <a:r>
              <a:rPr lang="ru-RU" altLang="ru-RU" sz="1100" b="1" dirty="0" smtClean="0">
                <a:solidFill>
                  <a:srgbClr val="ED7D31"/>
                </a:solidFill>
              </a:rPr>
              <a:t>3 921 </a:t>
            </a:r>
            <a:r>
              <a:rPr lang="ru-RU" altLang="ru-RU" sz="700" dirty="0" smtClean="0">
                <a:solidFill>
                  <a:srgbClr val="ED7D31"/>
                </a:solidFill>
              </a:rPr>
              <a:t>ТРЕБУЮТ ЗАМЕНЫ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rgbClr val="ED7D31"/>
                </a:solidFill>
              </a:rPr>
              <a:t>6 426 </a:t>
            </a:r>
            <a:r>
              <a:rPr lang="ru-RU" altLang="ru-RU" sz="1000" dirty="0" smtClean="0">
                <a:solidFill>
                  <a:srgbClr val="ED7D31"/>
                </a:solidFill>
              </a:rPr>
              <a:t>требуется дооснастить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rgbClr val="ED7D31"/>
                </a:solidFill>
              </a:rPr>
              <a:t>Итого потребность: 10 347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900" dirty="0" smtClean="0">
              <a:solidFill>
                <a:srgbClr val="ED7D31"/>
              </a:solidFill>
            </a:endParaRPr>
          </a:p>
        </p:txBody>
      </p:sp>
      <p:sp>
        <p:nvSpPr>
          <p:cNvPr id="110" name="Прямоугольник 149"/>
          <p:cNvSpPr>
            <a:spLocks noChangeArrowheads="1"/>
          </p:cNvSpPr>
          <p:nvPr/>
        </p:nvSpPr>
        <p:spPr bwMode="auto">
          <a:xfrm>
            <a:off x="4234168" y="967978"/>
            <a:ext cx="524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 smtClean="0">
                <a:solidFill>
                  <a:srgbClr val="ED7D31"/>
                </a:solidFill>
              </a:rPr>
              <a:t>2</a:t>
            </a:r>
            <a:r>
              <a:rPr lang="ru-RU" altLang="ru-RU" sz="1400" b="1" dirty="0" smtClean="0">
                <a:solidFill>
                  <a:srgbClr val="ED7D31"/>
                </a:solidFill>
              </a:rPr>
              <a:t>6%</a:t>
            </a:r>
            <a:endParaRPr lang="ru-RU" altLang="ru-RU" sz="1400" b="1" dirty="0">
              <a:solidFill>
                <a:srgbClr val="ED7D3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4196590" y="1367056"/>
            <a:ext cx="52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93DD"/>
                </a:solidFill>
                <a:latin typeface="+mn-lt"/>
              </a:rPr>
              <a:t>7</a:t>
            </a:r>
            <a:r>
              <a:rPr lang="ru-RU" sz="1400" b="1" dirty="0">
                <a:solidFill>
                  <a:srgbClr val="0093DD"/>
                </a:solidFill>
                <a:latin typeface="+mn-lt"/>
              </a:rPr>
              <a:t>4</a:t>
            </a:r>
            <a:r>
              <a:rPr lang="ru-RU" sz="1400" b="1" dirty="0" smtClean="0">
                <a:solidFill>
                  <a:srgbClr val="0093DD"/>
                </a:solidFill>
                <a:latin typeface="+mn-lt"/>
              </a:rPr>
              <a:t>%</a:t>
            </a:r>
            <a:endParaRPr lang="ru-RU" sz="1400" b="1" dirty="0">
              <a:solidFill>
                <a:srgbClr val="0093DD"/>
              </a:solidFill>
              <a:latin typeface="+mn-lt"/>
            </a:endParaRPr>
          </a:p>
        </p:txBody>
      </p:sp>
      <p:sp>
        <p:nvSpPr>
          <p:cNvPr id="112" name="Прямоугольник 30"/>
          <p:cNvSpPr>
            <a:spLocks/>
          </p:cNvSpPr>
          <p:nvPr/>
        </p:nvSpPr>
        <p:spPr bwMode="auto">
          <a:xfrm>
            <a:off x="8212181" y="891694"/>
            <a:ext cx="36509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100" dirty="0" smtClean="0">
                <a:solidFill>
                  <a:srgbClr val="0093DD"/>
                </a:solidFill>
                <a:latin typeface="Arial" panose="020B0604020202020204" pitchFamily="34" charset="0"/>
              </a:rPr>
              <a:t>26 % устаревших компьютеров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100" dirty="0" smtClean="0">
                <a:solidFill>
                  <a:srgbClr val="0093DD"/>
                </a:solidFill>
                <a:latin typeface="Arial" panose="020B0604020202020204" pitchFamily="34" charset="0"/>
              </a:rPr>
              <a:t>9 учеников на 1 ПК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100" dirty="0" smtClean="0">
                <a:solidFill>
                  <a:srgbClr val="0093DD"/>
                </a:solidFill>
                <a:latin typeface="Arial" panose="020B0604020202020204" pitchFamily="34" charset="0"/>
              </a:rPr>
              <a:t>Всего педагогов 15010 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dirty="0">
                <a:solidFill>
                  <a:srgbClr val="0093DD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0093DD"/>
                </a:solidFill>
                <a:latin typeface="Arial" panose="020B0604020202020204" pitchFamily="34" charset="0"/>
              </a:rPr>
              <a:t>      38% педагогов имеют доступ к ПК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dirty="0" smtClean="0">
                <a:solidFill>
                  <a:srgbClr val="0093DD"/>
                </a:solidFill>
                <a:latin typeface="Arial" panose="020B0604020202020204" pitchFamily="34" charset="0"/>
              </a:rPr>
              <a:t>       (2832 компьютера + 2871 ноутбуки, планшеты)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100" dirty="0" smtClean="0">
                <a:solidFill>
                  <a:srgbClr val="0093DD"/>
                </a:solidFill>
                <a:latin typeface="Arial" panose="020B0604020202020204" pitchFamily="34" charset="0"/>
              </a:rPr>
              <a:t>Не хватает 10 347 компьютеров</a:t>
            </a:r>
            <a:endParaRPr lang="ru-RU" altLang="ru-RU" sz="1100" dirty="0">
              <a:solidFill>
                <a:srgbClr val="0093DD"/>
              </a:solidFill>
              <a:latin typeface="Arial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40251" y="2063990"/>
            <a:ext cx="11944825" cy="116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14" name="Прямоугольник 38"/>
          <p:cNvSpPr>
            <a:spLocks/>
          </p:cNvSpPr>
          <p:nvPr/>
        </p:nvSpPr>
        <p:spPr bwMode="auto">
          <a:xfrm>
            <a:off x="748911" y="2327787"/>
            <a:ext cx="32452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Доступ к сети интернет</a:t>
            </a:r>
          </a:p>
        </p:txBody>
      </p:sp>
      <p:graphicFrame>
        <p:nvGraphicFramePr>
          <p:cNvPr id="115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176115"/>
              </p:ext>
            </p:extLst>
          </p:nvPr>
        </p:nvGraphicFramePr>
        <p:xfrm>
          <a:off x="3656183" y="1978143"/>
          <a:ext cx="1507510" cy="116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6" name="Прямоугольник 61"/>
          <p:cNvSpPr>
            <a:spLocks noChangeArrowheads="1"/>
          </p:cNvSpPr>
          <p:nvPr/>
        </p:nvSpPr>
        <p:spPr bwMode="auto">
          <a:xfrm>
            <a:off x="5496301" y="1983125"/>
            <a:ext cx="1230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93DD"/>
                </a:solidFill>
              </a:rPr>
              <a:t>565 </a:t>
            </a:r>
            <a:r>
              <a:rPr lang="ru-RU" altLang="ru-RU" sz="700" b="1" dirty="0" smtClean="0">
                <a:solidFill>
                  <a:srgbClr val="0093DD"/>
                </a:solidFill>
              </a:rPr>
              <a:t>ДНЕВНЫХ ШКОЛ</a:t>
            </a:r>
            <a:endParaRPr lang="ru-RU" altLang="ru-RU" sz="1200" b="1" dirty="0">
              <a:solidFill>
                <a:srgbClr val="0093DD"/>
              </a:solidFill>
            </a:endParaRPr>
          </a:p>
        </p:txBody>
      </p:sp>
      <p:sp>
        <p:nvSpPr>
          <p:cNvPr id="117" name="Прямоугольник 72"/>
          <p:cNvSpPr>
            <a:spLocks noChangeArrowheads="1"/>
          </p:cNvSpPr>
          <p:nvPr/>
        </p:nvSpPr>
        <p:spPr bwMode="auto">
          <a:xfrm>
            <a:off x="5496301" y="2629197"/>
            <a:ext cx="255695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ED7D31"/>
                </a:solidFill>
              </a:rPr>
              <a:t>32 – 6%</a:t>
            </a:r>
            <a:endParaRPr lang="ru-RU" altLang="ru-RU" sz="1200" b="1" dirty="0">
              <a:solidFill>
                <a:srgbClr val="ED7D3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00" b="1" dirty="0">
                <a:solidFill>
                  <a:srgbClr val="ED7D31"/>
                </a:solidFill>
              </a:rPr>
              <a:t>НЕ ИМЕЮТ ШПД К СЕТИ </a:t>
            </a:r>
            <a:r>
              <a:rPr lang="ru-RU" altLang="ru-RU" sz="700" b="1" dirty="0" smtClean="0">
                <a:solidFill>
                  <a:srgbClr val="ED7D31"/>
                </a:solidFill>
              </a:rPr>
              <a:t>ИНТЕРНЕТ</a:t>
            </a:r>
          </a:p>
        </p:txBody>
      </p:sp>
      <p:sp>
        <p:nvSpPr>
          <p:cNvPr id="118" name="Прямоугольник 74"/>
          <p:cNvSpPr>
            <a:spLocks noChangeArrowheads="1"/>
          </p:cNvSpPr>
          <p:nvPr/>
        </p:nvSpPr>
        <p:spPr bwMode="auto">
          <a:xfrm>
            <a:off x="5496302" y="2178053"/>
            <a:ext cx="2700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93DD"/>
                </a:solidFill>
              </a:rPr>
              <a:t>533– 94% </a:t>
            </a:r>
            <a:r>
              <a:rPr lang="ru-RU" altLang="ru-RU" sz="700" b="1" dirty="0" smtClean="0">
                <a:solidFill>
                  <a:srgbClr val="0093DD"/>
                </a:solidFill>
              </a:rPr>
              <a:t>ИМЕЮТ </a:t>
            </a:r>
            <a:r>
              <a:rPr lang="ru-RU" altLang="ru-RU" sz="700" b="1" dirty="0">
                <a:solidFill>
                  <a:srgbClr val="0093DD"/>
                </a:solidFill>
              </a:rPr>
              <a:t>ШПД К СЕТИ </a:t>
            </a:r>
            <a:r>
              <a:rPr lang="ru-RU" altLang="ru-RU" sz="700" b="1" dirty="0" smtClean="0">
                <a:solidFill>
                  <a:srgbClr val="0093DD"/>
                </a:solidFill>
              </a:rPr>
              <a:t>ИНТЕРНЕТ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93DD"/>
                </a:solidFill>
              </a:rPr>
              <a:t>368 оптико-волоконное подключение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93DD"/>
                </a:solidFill>
              </a:rPr>
              <a:t>165 спутниковое подключение</a:t>
            </a:r>
            <a:endParaRPr lang="ru-RU" altLang="ru-RU" sz="1000" b="1" dirty="0">
              <a:solidFill>
                <a:srgbClr val="0093DD"/>
              </a:solidFill>
            </a:endParaRPr>
          </a:p>
        </p:txBody>
      </p:sp>
      <p:sp>
        <p:nvSpPr>
          <p:cNvPr id="119" name="Прямоугольник 77"/>
          <p:cNvSpPr>
            <a:spLocks noChangeArrowheads="1"/>
          </p:cNvSpPr>
          <p:nvPr/>
        </p:nvSpPr>
        <p:spPr bwMode="auto">
          <a:xfrm>
            <a:off x="4211286" y="2229729"/>
            <a:ext cx="432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ED7D31"/>
                </a:solidFill>
              </a:rPr>
              <a:t>6</a:t>
            </a:r>
            <a:r>
              <a:rPr lang="ru-RU" altLang="ru-RU" sz="1400" b="1" dirty="0" smtClean="0">
                <a:solidFill>
                  <a:srgbClr val="ED7D31"/>
                </a:solidFill>
              </a:rPr>
              <a:t>%</a:t>
            </a:r>
            <a:endParaRPr lang="ru-RU" altLang="ru-RU" sz="1400" b="1" dirty="0">
              <a:solidFill>
                <a:srgbClr val="ED7D3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4159810" y="2632996"/>
            <a:ext cx="535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93DD"/>
                </a:solidFill>
                <a:latin typeface="+mn-lt"/>
              </a:rPr>
              <a:t>94%</a:t>
            </a:r>
            <a:endParaRPr lang="ru-RU" sz="1400" b="1" dirty="0">
              <a:solidFill>
                <a:srgbClr val="0093DD"/>
              </a:solidFill>
              <a:latin typeface="+mn-lt"/>
            </a:endParaRPr>
          </a:p>
        </p:txBody>
      </p:sp>
      <p:sp>
        <p:nvSpPr>
          <p:cNvPr id="121" name="Прямоугольник 72"/>
          <p:cNvSpPr>
            <a:spLocks noChangeArrowheads="1"/>
          </p:cNvSpPr>
          <p:nvPr/>
        </p:nvSpPr>
        <p:spPr bwMode="auto">
          <a:xfrm>
            <a:off x="5477397" y="2924941"/>
            <a:ext cx="18720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ED7D31"/>
                </a:solidFill>
              </a:rPr>
              <a:t>100% - </a:t>
            </a:r>
            <a:r>
              <a:rPr lang="ru-RU" altLang="ru-RU" sz="700" b="1" dirty="0" smtClean="0">
                <a:solidFill>
                  <a:srgbClr val="ED7D31"/>
                </a:solidFill>
              </a:rPr>
              <a:t>КОЛЛЕДЖЕЙ</a:t>
            </a:r>
            <a:endParaRPr lang="ru-RU" altLang="ru-RU" sz="600" b="1" dirty="0">
              <a:solidFill>
                <a:srgbClr val="ED7D31"/>
              </a:solidFill>
            </a:endParaRPr>
          </a:p>
        </p:txBody>
      </p:sp>
      <p:sp>
        <p:nvSpPr>
          <p:cNvPr id="122" name="Прямоугольник 88"/>
          <p:cNvSpPr>
            <a:spLocks/>
          </p:cNvSpPr>
          <p:nvPr/>
        </p:nvSpPr>
        <p:spPr bwMode="auto">
          <a:xfrm>
            <a:off x="8158333" y="2118867"/>
            <a:ext cx="380142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050" dirty="0">
                <a:solidFill>
                  <a:srgbClr val="0093DD"/>
                </a:solidFill>
                <a:latin typeface="Arial" panose="020B0604020202020204" pitchFamily="34" charset="0"/>
              </a:rPr>
              <a:t>Децентрализованный закуп услуг доступа к сети Интернет;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050" dirty="0">
                <a:solidFill>
                  <a:srgbClr val="0093DD"/>
                </a:solidFill>
                <a:latin typeface="Arial" panose="020B0604020202020204" pitchFamily="34" charset="0"/>
              </a:rPr>
              <a:t>Позднее заключение договоров на оказание услуг доступа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►"/>
            </a:pPr>
            <a:r>
              <a:rPr lang="ru-RU" altLang="ru-RU" sz="1050" dirty="0">
                <a:solidFill>
                  <a:srgbClr val="0093DD"/>
                </a:solidFill>
                <a:latin typeface="Arial" panose="020B0604020202020204" pitchFamily="34" charset="0"/>
              </a:rPr>
              <a:t>Отсутствие единых требований к техническим параметрам каналов связи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40252" y="2218386"/>
            <a:ext cx="442323" cy="433594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134225" y="3222328"/>
            <a:ext cx="11950852" cy="1329097"/>
            <a:chOff x="51137" y="6943410"/>
            <a:chExt cx="11928969" cy="170219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51137" y="7012248"/>
              <a:ext cx="11928969" cy="15205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3" name="Прямоугольник 36"/>
            <p:cNvSpPr>
              <a:spLocks/>
            </p:cNvSpPr>
            <p:nvPr/>
          </p:nvSpPr>
          <p:spPr bwMode="auto">
            <a:xfrm>
              <a:off x="624224" y="7296050"/>
              <a:ext cx="3284538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Охват информационными системами</a:t>
              </a:r>
              <a:r>
                <a:rPr lang="en-US" altLang="ru-RU" sz="18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/</a:t>
              </a:r>
              <a:r>
                <a:rPr lang="ru-RU" altLang="ru-RU" sz="18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ресурсами</a:t>
              </a:r>
            </a:p>
          </p:txBody>
        </p:sp>
        <p:grpSp>
          <p:nvGrpSpPr>
            <p:cNvPr id="134" name="Группа 37"/>
            <p:cNvGrpSpPr>
              <a:grpSpLocks/>
            </p:cNvGrpSpPr>
            <p:nvPr/>
          </p:nvGrpSpPr>
          <p:grpSpPr bwMode="auto">
            <a:xfrm>
              <a:off x="3566149" y="6943410"/>
              <a:ext cx="4548154" cy="1702193"/>
              <a:chOff x="881517" y="2155715"/>
              <a:chExt cx="3662305" cy="1478977"/>
            </a:xfrm>
          </p:grpSpPr>
          <p:graphicFrame>
            <p:nvGraphicFramePr>
              <p:cNvPr id="137" name="Диаграмма 3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8750074"/>
                  </p:ext>
                </p:extLst>
              </p:nvPr>
            </p:nvGraphicFramePr>
            <p:xfrm>
              <a:off x="881517" y="2155715"/>
              <a:ext cx="1409161" cy="13191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138" name="Группа 40"/>
              <p:cNvGrpSpPr>
                <a:grpSpLocks/>
              </p:cNvGrpSpPr>
              <p:nvPr/>
            </p:nvGrpSpPr>
            <p:grpSpPr bwMode="auto">
              <a:xfrm>
                <a:off x="1338401" y="2273318"/>
                <a:ext cx="3205421" cy="1361374"/>
                <a:chOff x="1338401" y="2273318"/>
                <a:chExt cx="3205421" cy="1361374"/>
              </a:xfrm>
            </p:grpSpPr>
            <p:sp>
              <p:nvSpPr>
                <p:cNvPr id="139" name="Прямоугольник 46"/>
                <p:cNvSpPr>
                  <a:spLocks noChangeArrowheads="1"/>
                </p:cNvSpPr>
                <p:nvPr/>
              </p:nvSpPr>
              <p:spPr bwMode="auto">
                <a:xfrm>
                  <a:off x="2428981" y="2273318"/>
                  <a:ext cx="2114841" cy="1361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050" b="1" dirty="0">
                      <a:solidFill>
                        <a:srgbClr val="0093DD"/>
                      </a:solidFill>
                    </a:rPr>
                    <a:t>Внедрено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512 </a:t>
                  </a:r>
                  <a:r>
                    <a:rPr lang="en-US" altLang="ru-RU" sz="900" b="1" dirty="0" smtClean="0">
                      <a:solidFill>
                        <a:srgbClr val="0093DD"/>
                      </a:solidFill>
                    </a:rPr>
                    <a:t>LMS </a:t>
                  </a:r>
                  <a:r>
                    <a:rPr lang="kk-KZ" altLang="ru-RU" sz="900" b="1" dirty="0">
                      <a:solidFill>
                        <a:srgbClr val="0093DD"/>
                      </a:solidFill>
                    </a:rPr>
                    <a:t>9</a:t>
                  </a:r>
                  <a:r>
                    <a:rPr lang="kk-KZ" altLang="ru-RU" sz="900" b="1" dirty="0" smtClean="0">
                      <a:solidFill>
                        <a:srgbClr val="0093DD"/>
                      </a:solidFill>
                    </a:rPr>
                    <a:t>0 </a:t>
                  </a: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% школ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Доступ к </a:t>
                  </a:r>
                  <a:r>
                    <a:rPr lang="ru-RU" altLang="ru-RU" sz="900" b="1" dirty="0" err="1" smtClean="0">
                      <a:solidFill>
                        <a:srgbClr val="0093DD"/>
                      </a:solidFill>
                    </a:rPr>
                    <a:t>ЦОРам</a:t>
                  </a: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 - 100%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Электронная бухгалтерия – 4,2%  (24 школы </a:t>
                  </a:r>
                  <a:r>
                    <a:rPr lang="ru-RU" altLang="ru-RU" sz="900" b="1" dirty="0" err="1" smtClean="0">
                      <a:solidFill>
                        <a:srgbClr val="0093DD"/>
                      </a:solidFill>
                    </a:rPr>
                    <a:t>г.Кокшетау</a:t>
                  </a: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)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Безбумажный документооборот – 90%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900" b="1" dirty="0" smtClean="0">
                      <a:solidFill>
                        <a:srgbClr val="0093DD"/>
                      </a:solidFill>
                    </a:rPr>
                    <a:t>Внедрение АСУ «Колледж» - 100%  июнь 2018 г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ru-RU" altLang="ru-RU" sz="900" b="1" dirty="0" smtClean="0">
                    <a:solidFill>
                      <a:srgbClr val="0093DD"/>
                    </a:solidFill>
                  </a:endParaRPr>
                </a:p>
              </p:txBody>
            </p:sp>
            <p:sp>
              <p:nvSpPr>
                <p:cNvPr id="140" name="Прямоугольник 47"/>
                <p:cNvSpPr>
                  <a:spLocks noChangeArrowheads="1"/>
                </p:cNvSpPr>
                <p:nvPr/>
              </p:nvSpPr>
              <p:spPr bwMode="auto">
                <a:xfrm>
                  <a:off x="1338401" y="2460427"/>
                  <a:ext cx="475267" cy="267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400" b="1" dirty="0" smtClean="0">
                      <a:solidFill>
                        <a:srgbClr val="ED7D31"/>
                      </a:solidFill>
                    </a:rPr>
                    <a:t>100%</a:t>
                  </a:r>
                  <a:endParaRPr lang="ru-RU" altLang="ru-RU" sz="700" b="1" dirty="0">
                    <a:solidFill>
                      <a:srgbClr val="ED7D31"/>
                    </a:solidFill>
                  </a:endParaRPr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>
                  <a:off x="1347838" y="2839920"/>
                  <a:ext cx="401693" cy="267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400" b="1" dirty="0" smtClean="0">
                      <a:solidFill>
                        <a:srgbClr val="0093DD"/>
                      </a:solidFill>
                      <a:latin typeface="+mn-lt"/>
                    </a:rPr>
                    <a:t>90%</a:t>
                  </a:r>
                  <a:endParaRPr lang="ru-RU" sz="800" b="1" dirty="0">
                    <a:solidFill>
                      <a:srgbClr val="0093DD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35" name="Прямоугольник 49"/>
            <p:cNvSpPr>
              <a:spLocks/>
            </p:cNvSpPr>
            <p:nvPr/>
          </p:nvSpPr>
          <p:spPr bwMode="auto">
            <a:xfrm>
              <a:off x="8098589" y="6998438"/>
              <a:ext cx="3836558" cy="108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Три из четырех рабочих мест организаций </a:t>
              </a: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образования не </a:t>
              </a:r>
              <a:r>
                <a:rPr lang="ru-RU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автоматизированы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Char char="►"/>
              </a:pPr>
              <a:r>
                <a:rPr lang="ru-RU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При отсутствии системности и интеграции </a:t>
              </a:r>
              <a:r>
                <a:rPr lang="ru-RU" altLang="ru-RU" sz="1100" dirty="0" err="1" smtClean="0">
                  <a:solidFill>
                    <a:srgbClr val="0093DD"/>
                  </a:solidFill>
                  <a:latin typeface="Arial" panose="020B0604020202020204" pitchFamily="34" charset="0"/>
                </a:rPr>
                <a:t>дублируетс</a:t>
              </a:r>
              <a:r>
                <a:rPr lang="kk-KZ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я</a:t>
              </a:r>
              <a:r>
                <a:rPr lang="ru-RU" altLang="ru-RU" sz="1100" dirty="0" smtClean="0">
                  <a:solidFill>
                    <a:srgbClr val="0093DD"/>
                  </a:solidFill>
                  <a:latin typeface="Arial" panose="020B0604020202020204" pitchFamily="34" charset="0"/>
                </a:rPr>
                <a:t> </a:t>
              </a:r>
              <a:r>
                <a:rPr lang="ru-RU" altLang="ru-RU" sz="1100" dirty="0">
                  <a:solidFill>
                    <a:srgbClr val="0093DD"/>
                  </a:solidFill>
                  <a:latin typeface="Arial" panose="020B0604020202020204" pitchFamily="34" charset="0"/>
                </a:rPr>
                <a:t>ввод данных в нескольких системах и на бумаге</a:t>
              </a:r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105002" y="7333509"/>
              <a:ext cx="447675" cy="56775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5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рямоугольник 112"/>
          <p:cNvSpPr/>
          <p:nvPr/>
        </p:nvSpPr>
        <p:spPr>
          <a:xfrm>
            <a:off x="3694241" y="830120"/>
            <a:ext cx="7913704" cy="5952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207576" y="793151"/>
            <a:ext cx="3348831" cy="6031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31346" y="1601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Аккольский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1346" y="1817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Аршалынский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1346" y="2033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Астраханский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31346" y="2465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Биржан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сал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1346" y="2249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Атбасарский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1346" y="2897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Бурабайский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31346" y="2681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Буландынский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31346" y="3329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Есильский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31346" y="3545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Ерейментауский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31346" y="3113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Егиндыкольский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31346" y="3761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Жаксынский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31346" y="3977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Жаркаинский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31346" y="4193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Зерендинский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1346" y="4409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Коргалжынский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34521" y="4625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Сандыктауский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1346" y="4841732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Шортандынский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30095" y="160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90" name="Прямоугольник 71"/>
          <p:cNvSpPr>
            <a:spLocks noChangeArrowheads="1"/>
          </p:cNvSpPr>
          <p:nvPr/>
        </p:nvSpPr>
        <p:spPr bwMode="auto">
          <a:xfrm>
            <a:off x="4195441" y="1052869"/>
            <a:ext cx="1382343" cy="4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1" b="1" dirty="0">
                <a:solidFill>
                  <a:srgbClr val="0070C0"/>
                </a:solidFill>
                <a:latin typeface="Arial" panose="020B0604020202020204" pitchFamily="34" charset="0"/>
              </a:rPr>
              <a:t>Предметные кабинеты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52639" y="1060931"/>
            <a:ext cx="1396324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1" b="1" dirty="0">
                <a:solidFill>
                  <a:srgbClr val="00B050"/>
                </a:solidFill>
                <a:latin typeface="Arial" panose="020B0604020202020204" pitchFamily="34" charset="0"/>
              </a:rPr>
              <a:t>Из них обеспечено ПК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59482" y="158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61318" y="1582891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39,2%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87112" y="1241755"/>
            <a:ext cx="1949451" cy="254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1" b="1" dirty="0">
                <a:latin typeface="Arial" panose="020B0604020202020204" pitchFamily="34" charset="0"/>
              </a:rPr>
              <a:t>Охват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25690" y="1824955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443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59482" y="1798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61318" y="1823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27,5%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59482" y="2014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761318" y="2039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20,5%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30095" y="2249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732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159482" y="2230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761318" y="2255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16,5%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30095" y="2465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552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159482" y="2446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761318" y="2471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530095" y="268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813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159482" y="266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761318" y="2687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18,3%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530095" y="2897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159482" y="2878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761318" y="2903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22,0%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30095" y="3113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159482" y="3094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761318" y="3119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21,9%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530095" y="3329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502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159482" y="3310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761318" y="3335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13,3%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530095" y="3545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517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159482" y="3526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761318" y="3551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530095" y="376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421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159482" y="374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761318" y="3767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21,9%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530095" y="3977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343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6159482" y="3958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7761318" y="3983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22,4%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4530095" y="4193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675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6159482" y="4174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761318" y="4199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4530095" y="4409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6159482" y="4390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7761318" y="4415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35,0%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4530095" y="4625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6159482" y="4606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7761318" y="4631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34,3%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530095" y="4841732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839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6159482" y="482289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761318" y="4847605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15,7%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40" name="Прямоугольник 176"/>
          <p:cNvSpPr>
            <a:spLocks/>
          </p:cNvSpPr>
          <p:nvPr/>
        </p:nvSpPr>
        <p:spPr bwMode="auto">
          <a:xfrm>
            <a:off x="1180645" y="1137857"/>
            <a:ext cx="1390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Районы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31346" y="6120974"/>
            <a:ext cx="2916237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Итого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области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4505546" y="6120974"/>
            <a:ext cx="881709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9838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157283" y="6120187"/>
            <a:ext cx="782639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2810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7736767" y="6120188"/>
            <a:ext cx="681574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28,6%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48" name="Прямоугольник 234"/>
          <p:cNvSpPr>
            <a:spLocks noChangeArrowheads="1"/>
          </p:cNvSpPr>
          <p:nvPr/>
        </p:nvSpPr>
        <p:spPr bwMode="auto">
          <a:xfrm>
            <a:off x="9181019" y="793941"/>
            <a:ext cx="2090028" cy="73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1" b="1" dirty="0">
                <a:solidFill>
                  <a:srgbClr val="ED7D31"/>
                </a:solidFill>
                <a:latin typeface="Arial" panose="020B0604020202020204" pitchFamily="34" charset="0"/>
              </a:rPr>
              <a:t>Необходимое количество компьютеров с учетом замены морально устаревших</a:t>
            </a:r>
            <a:endParaRPr lang="ru-RU" altLang="ru-RU" sz="1000" b="1" dirty="0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9912518" y="1574674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9912518" y="1782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9912518" y="1998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9912518" y="2214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9912518" y="2430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9912518" y="2646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9905640" y="2861732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955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9912518" y="3078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9912518" y="3294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517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9912518" y="3510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9912518" y="3726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9905639" y="3950759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9912518" y="4158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9912518" y="4374128"/>
            <a:ext cx="813807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9912518" y="4590128"/>
            <a:ext cx="82602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9912518" y="4806129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839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9928426" y="6035278"/>
            <a:ext cx="810112" cy="230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10 347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Стрелка вправо 203"/>
          <p:cNvSpPr/>
          <p:nvPr/>
        </p:nvSpPr>
        <p:spPr>
          <a:xfrm>
            <a:off x="5623174" y="6156940"/>
            <a:ext cx="2027919" cy="721896"/>
          </a:xfrm>
          <a:prstGeom prst="rightArrow">
            <a:avLst>
              <a:gd name="adj1" fmla="val 50000"/>
              <a:gd name="adj2" fmla="val 2712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/>
              <a:t>До конца </a:t>
            </a:r>
            <a:r>
              <a:rPr lang="ru-RU" sz="1100" b="1" dirty="0" smtClean="0"/>
              <a:t>2018 </a:t>
            </a:r>
            <a:r>
              <a:rPr lang="ru-RU" sz="1100" b="1" dirty="0"/>
              <a:t>года -100%</a:t>
            </a:r>
          </a:p>
          <a:p>
            <a:r>
              <a:rPr lang="ru-RU" sz="1100" b="1" dirty="0"/>
              <a:t>Город, районный </a:t>
            </a:r>
            <a:r>
              <a:rPr lang="ru-RU" sz="1100" b="1" dirty="0" smtClean="0"/>
              <a:t>центр </a:t>
            </a:r>
            <a:endParaRPr lang="ru-RU" sz="1100" b="1" dirty="0"/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>
            <a:off x="11301524" y="1512102"/>
            <a:ext cx="0" cy="52000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8952011" y="1566128"/>
            <a:ext cx="0" cy="36579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9" name="Прямоугольник 39"/>
          <p:cNvSpPr>
            <a:spLocks/>
          </p:cNvSpPr>
          <p:nvPr/>
        </p:nvSpPr>
        <p:spPr bwMode="auto">
          <a:xfrm>
            <a:off x="8507429" y="6342635"/>
            <a:ext cx="2420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solidFill>
                  <a:srgbClr val="0070C0"/>
                </a:solidFill>
                <a:latin typeface="Arial" panose="020B0604020202020204" pitchFamily="34" charset="0"/>
              </a:rPr>
              <a:t>100% до конца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100" b="1" dirty="0">
                <a:solidFill>
                  <a:srgbClr val="0070C0"/>
                </a:solidFill>
                <a:latin typeface="Arial" panose="020B0604020202020204" pitchFamily="34" charset="0"/>
              </a:rPr>
              <a:t>2021 года на всех уровнях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>
          <a:xfrm>
            <a:off x="215902" y="799422"/>
            <a:ext cx="8130459" cy="346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60098"/>
            <a:ext cx="12192000" cy="807720"/>
          </a:xfrm>
          <a:prstGeom prst="rect">
            <a:avLst/>
          </a:prstGeom>
        </p:spPr>
      </p:pic>
      <p:sp>
        <p:nvSpPr>
          <p:cNvPr id="121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600" b="1" dirty="0">
                <a:solidFill>
                  <a:schemeClr val="bg1"/>
                </a:solidFill>
                <a:cs typeface="Arial" panose="020B0604020202020204" pitchFamily="34" charset="0"/>
              </a:rPr>
              <a:t>Оснащение компьютерами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31346" y="5073459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Целиноградский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17851" y="5302085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Степногорск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60484" y="5553434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Кокшетау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539388" y="2036049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493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525690" y="5052826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458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525690" y="5284011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652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546346" y="5515196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865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170012" y="5033170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170012" y="5266421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170439" y="5499672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765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757340" y="5075576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21,4%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765878" y="5279017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45,7%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766429" y="5511217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88,4%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9907422" y="5025779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458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9922013" y="5243717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652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912062" y="5466374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865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60484" y="583788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Областные ОО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546346" y="5799648"/>
            <a:ext cx="7826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170439" y="5784124"/>
            <a:ext cx="782639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7766429" y="5795669"/>
            <a:ext cx="652463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47,7%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9912062" y="5750826"/>
            <a:ext cx="813807" cy="1699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Прямоугольник 169"/>
          <p:cNvSpPr/>
          <p:nvPr/>
        </p:nvSpPr>
        <p:spPr>
          <a:xfrm>
            <a:off x="3471523" y="669331"/>
            <a:ext cx="8519079" cy="5761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91%</a:t>
            </a:r>
            <a:endParaRPr lang="ru-RU" sz="14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284088" y="826587"/>
            <a:ext cx="3207604" cy="5604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60000" y="1523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Аккольский</a:t>
            </a:r>
            <a:r>
              <a:rPr lang="ru-RU" sz="1600" dirty="0"/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60000" y="1955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Астраханский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60000" y="2387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Буландынский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0000" y="2171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Атбасарский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60000" y="2819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Егиндыкольский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0000" y="2603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Бурабайский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60000" y="3467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Есильский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60000" y="303587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Биржан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сал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60000" y="4306237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Коргалжынский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62000" y="1520843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614226" y="877619"/>
            <a:ext cx="2993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Город / районный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центр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167217" y="1245271"/>
            <a:ext cx="19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</a:rPr>
              <a:t>Кол-во объектов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25969" y="1227109"/>
            <a:ext cx="19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B050"/>
                </a:solidFill>
                <a:latin typeface="Arial" panose="020B0604020202020204" pitchFamily="34" charset="0"/>
              </a:rPr>
              <a:t>Подключены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46353" y="877620"/>
            <a:ext cx="322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Село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2663" y="1212729"/>
            <a:ext cx="19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B050"/>
                </a:solidFill>
                <a:latin typeface="Arial" panose="020B0604020202020204" pitchFamily="34" charset="0"/>
              </a:rPr>
              <a:t>Охват</a:t>
            </a:r>
            <a:endParaRPr lang="ru-RU" sz="1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01362" y="1520843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59459" y="1220405"/>
            <a:ext cx="19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</a:rPr>
              <a:t>Кол-во объектов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864914" y="1219602"/>
            <a:ext cx="19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B050"/>
                </a:solidFill>
                <a:latin typeface="Arial" panose="020B0604020202020204" pitchFamily="34" charset="0"/>
              </a:rPr>
              <a:t>Подключены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428962" y="1520843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650911" y="1537935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41750" y="1210176"/>
            <a:ext cx="19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ED7D31"/>
                </a:solidFill>
                <a:latin typeface="Arial" panose="020B0604020202020204" pitchFamily="34" charset="0"/>
              </a:rPr>
              <a:t>Охват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62000" y="1739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01362" y="1739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28962" y="1739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50911" y="1756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62000" y="1955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201362" y="1955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428962" y="1955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650911" y="1972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754412" y="2171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01362" y="2171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428962" y="2171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650911" y="2188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762000" y="2387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201362" y="2387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28962" y="2387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650911" y="2404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762000" y="2603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194411" y="259527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428962" y="2603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0650911" y="2620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762000" y="2819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201362" y="2819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8428962" y="2819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0650911" y="2836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762000" y="3035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201362" y="3035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8428962" y="3035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0650911" y="3052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762000" y="3251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201362" y="3251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8428962" y="3251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0650911" y="3268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762000" y="3467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201362" y="3467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8428962" y="3467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650911" y="3484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762000" y="3683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7201362" y="3683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428962" y="3683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0650911" y="3700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762000" y="3899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201362" y="3899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8428962" y="3899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0650911" y="3916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762000" y="4115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201362" y="4115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428962" y="4115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0650911" y="4132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3762000" y="4331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7201362" y="4331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8428962" y="4331875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0650911" y="434896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3762000" y="4547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3762000" y="476387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8924263" y="1190397"/>
            <a:ext cx="19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FFC000"/>
                </a:solidFill>
                <a:latin typeface="Arial" panose="020B0604020202020204" pitchFamily="34" charset="0"/>
              </a:rPr>
              <a:t>Не подключены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9514986" y="1520284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9514986" y="1739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9514986" y="1955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9514986" y="2171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9514986" y="2387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9514986" y="2603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9514986" y="2819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514986" y="3035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9514986" y="3251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9514986" y="3467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9514986" y="3683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9514986" y="3899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9514986" y="4115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9514986" y="4331875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Прямоугольник 176"/>
          <p:cNvSpPr>
            <a:spLocks/>
          </p:cNvSpPr>
          <p:nvPr/>
        </p:nvSpPr>
        <p:spPr bwMode="auto">
          <a:xfrm>
            <a:off x="1062037" y="1002417"/>
            <a:ext cx="1390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Районы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>
            <a:off x="10512491" y="1230952"/>
            <a:ext cx="0" cy="42580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0" name="Прямоугольник 39"/>
          <p:cNvSpPr>
            <a:spLocks/>
          </p:cNvSpPr>
          <p:nvPr/>
        </p:nvSpPr>
        <p:spPr bwMode="auto">
          <a:xfrm>
            <a:off x="10650911" y="6393714"/>
            <a:ext cx="11158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50" b="1" dirty="0">
                <a:solidFill>
                  <a:srgbClr val="0070C0"/>
                </a:solidFill>
                <a:latin typeface="Arial" panose="020B0604020202020204" pitchFamily="34" charset="0"/>
              </a:rPr>
              <a:t>100% до </a:t>
            </a:r>
            <a:r>
              <a:rPr lang="ru-RU" altLang="ru-RU" sz="105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конца </a:t>
            </a:r>
            <a:endParaRPr lang="en-US" altLang="ru-RU" sz="105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5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2018 года</a:t>
            </a:r>
            <a:endParaRPr lang="ru-RU" altLang="ru-RU" sz="105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6864085" y="1219601"/>
            <a:ext cx="0" cy="42580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2" name="Рисунок 1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60098"/>
            <a:ext cx="12192000" cy="807720"/>
          </a:xfrm>
          <a:prstGeom prst="rect">
            <a:avLst/>
          </a:prstGeom>
        </p:spPr>
      </p:pic>
      <p:sp>
        <p:nvSpPr>
          <p:cNvPr id="193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Широкополосный доступ к сети 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Интернет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58572" y="1736097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Аршалынский</a:t>
            </a:r>
            <a:r>
              <a:rPr lang="ru-RU" dirty="0" smtClean="0"/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67118" y="3248097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Ерейментауский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350029" y="3671551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Жаксынский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48601" y="3883773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Жаркаинский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47173" y="4104541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Зерендинский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358574" y="4518458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Сандыктауский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365692" y="4730680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Целиноградский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355724" y="4942902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Шортандинский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345541" y="5358995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Кокшетау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349519" y="5148293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Степногорск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3769121" y="4976097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2" name="Прямоугольник 201"/>
          <p:cNvSpPr/>
          <p:nvPr/>
        </p:nvSpPr>
        <p:spPr>
          <a:xfrm>
            <a:off x="3776241" y="5179773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3783362" y="5383449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7208480" y="4556476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8436080" y="4556476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08480" y="4772476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8436080" y="4772476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7208480" y="4988476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8436080" y="4988476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9522104" y="4556476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2" name="Прямоугольник 231"/>
          <p:cNvSpPr/>
          <p:nvPr/>
        </p:nvSpPr>
        <p:spPr>
          <a:xfrm>
            <a:off x="9522104" y="4772476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3" name="Прямоугольник 232"/>
          <p:cNvSpPr/>
          <p:nvPr/>
        </p:nvSpPr>
        <p:spPr>
          <a:xfrm>
            <a:off x="9522104" y="4988476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07056" y="5189796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8434656" y="5189796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7207056" y="5405796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8434656" y="5405796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9520680" y="5189796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9520680" y="5405796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10658029" y="4551768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10658029" y="4767768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0658029" y="4983768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0658029" y="5199768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10658029" y="5415768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351261" y="5587169"/>
            <a:ext cx="2916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Областные ОО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3787716" y="5585995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358708" y="5822637"/>
            <a:ext cx="2916000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по области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776241" y="5806992"/>
            <a:ext cx="78302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5001016" y="1536488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5001016" y="1755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5001016" y="1971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4993428" y="2187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5001016" y="2403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5001016" y="2619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5001016" y="2835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5001016" y="3051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5001016" y="3267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5001016" y="3483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5001016" y="3699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5001016" y="3915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5001016" y="4131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5001016" y="4347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5001016" y="4563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5001016" y="477952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5008137" y="4991742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5015257" y="5195418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5022378" y="5399094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5026732" y="5601640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5015257" y="5822637"/>
            <a:ext cx="78302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5978068" y="1531223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5989025" y="1742435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5989025" y="1946111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5989025" y="2158333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5989025" y="2379101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Прямоугольник 324"/>
          <p:cNvSpPr/>
          <p:nvPr/>
        </p:nvSpPr>
        <p:spPr>
          <a:xfrm>
            <a:off x="5989025" y="2599869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Прямоугольник 325"/>
          <p:cNvSpPr/>
          <p:nvPr/>
        </p:nvSpPr>
        <p:spPr>
          <a:xfrm>
            <a:off x="5989025" y="2812091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5989025" y="3024313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5993606" y="3232093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6004563" y="3443305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6004563" y="3672619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6004563" y="3876295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Прямоугольник 340"/>
          <p:cNvSpPr/>
          <p:nvPr/>
        </p:nvSpPr>
        <p:spPr>
          <a:xfrm>
            <a:off x="6004563" y="4097063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6004563" y="4317831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Прямоугольник 342"/>
          <p:cNvSpPr/>
          <p:nvPr/>
        </p:nvSpPr>
        <p:spPr>
          <a:xfrm>
            <a:off x="6004563" y="4530053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6004563" y="4742275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Прямоугольник 344"/>
          <p:cNvSpPr/>
          <p:nvPr/>
        </p:nvSpPr>
        <p:spPr>
          <a:xfrm>
            <a:off x="6004018" y="4959532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Прямоугольник 345"/>
          <p:cNvSpPr/>
          <p:nvPr/>
        </p:nvSpPr>
        <p:spPr>
          <a:xfrm>
            <a:off x="6004018" y="5180300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6004018" y="5401068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Прямоугольник 347"/>
          <p:cNvSpPr/>
          <p:nvPr/>
        </p:nvSpPr>
        <p:spPr>
          <a:xfrm>
            <a:off x="6004018" y="5613290"/>
            <a:ext cx="73053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Прямоугольник 348"/>
          <p:cNvSpPr/>
          <p:nvPr/>
        </p:nvSpPr>
        <p:spPr>
          <a:xfrm>
            <a:off x="6004018" y="5825512"/>
            <a:ext cx="73053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Прямоугольник 349"/>
          <p:cNvSpPr/>
          <p:nvPr/>
        </p:nvSpPr>
        <p:spPr>
          <a:xfrm>
            <a:off x="7189998" y="5614908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Прямоугольник 350"/>
          <p:cNvSpPr/>
          <p:nvPr/>
        </p:nvSpPr>
        <p:spPr>
          <a:xfrm>
            <a:off x="7189998" y="5830908"/>
            <a:ext cx="78302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Прямоугольник 351"/>
          <p:cNvSpPr/>
          <p:nvPr/>
        </p:nvSpPr>
        <p:spPr>
          <a:xfrm>
            <a:off x="8436079" y="5626992"/>
            <a:ext cx="783021" cy="1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3" name="Прямоугольник 352"/>
          <p:cNvSpPr/>
          <p:nvPr/>
        </p:nvSpPr>
        <p:spPr>
          <a:xfrm>
            <a:off x="8428468" y="5838915"/>
            <a:ext cx="78302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Прямоугольник 353"/>
          <p:cNvSpPr/>
          <p:nvPr/>
        </p:nvSpPr>
        <p:spPr>
          <a:xfrm>
            <a:off x="9514035" y="5632146"/>
            <a:ext cx="783021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Прямоугольник 354"/>
          <p:cNvSpPr/>
          <p:nvPr/>
        </p:nvSpPr>
        <p:spPr>
          <a:xfrm>
            <a:off x="9514035" y="5848146"/>
            <a:ext cx="78302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Прямоугольник 355"/>
          <p:cNvSpPr/>
          <p:nvPr/>
        </p:nvSpPr>
        <p:spPr>
          <a:xfrm>
            <a:off x="10665147" y="5642727"/>
            <a:ext cx="73053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Прямоугольник 356"/>
          <p:cNvSpPr/>
          <p:nvPr/>
        </p:nvSpPr>
        <p:spPr>
          <a:xfrm>
            <a:off x="10665147" y="5858727"/>
            <a:ext cx="73053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Заголовок 1"/>
          <p:cNvSpPr txBox="1">
            <a:spLocks/>
          </p:cNvSpPr>
          <p:nvPr/>
        </p:nvSpPr>
        <p:spPr bwMode="auto">
          <a:xfrm>
            <a:off x="336550" y="809625"/>
            <a:ext cx="8129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endParaRPr lang="ru-RU" altLang="ru-RU" sz="1600" b="1">
              <a:solidFill>
                <a:srgbClr val="FF0000"/>
              </a:solidFill>
              <a:latin typeface="Calibri Light" pitchFamily="34" charset="0"/>
              <a:cs typeface="Arial" charset="0"/>
            </a:endParaRPr>
          </a:p>
        </p:txBody>
      </p:sp>
      <p:pic>
        <p:nvPicPr>
          <p:cNvPr id="2087" name="Рисунок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0325"/>
            <a:ext cx="12192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Заголовок 1"/>
          <p:cNvSpPr txBox="1">
            <a:spLocks/>
          </p:cNvSpPr>
          <p:nvPr/>
        </p:nvSpPr>
        <p:spPr bwMode="auto">
          <a:xfrm>
            <a:off x="750888" y="150813"/>
            <a:ext cx="81295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kk-KZ" altLang="ru-RU" sz="1600" b="1">
                <a:solidFill>
                  <a:schemeClr val="bg1"/>
                </a:solidFill>
                <a:latin typeface="Calibri Light" pitchFamily="34" charset="0"/>
                <a:cs typeface="Arial" charset="0"/>
              </a:rPr>
              <a:t>Обеспеченность </a:t>
            </a:r>
            <a:r>
              <a:rPr lang="en-US" altLang="ru-RU" sz="1600" b="1">
                <a:solidFill>
                  <a:schemeClr val="bg1"/>
                </a:solidFill>
                <a:latin typeface="Calibri Light" pitchFamily="34" charset="0"/>
                <a:cs typeface="Arial" charset="0"/>
              </a:rPr>
              <a:t>Wi-Fi </a:t>
            </a:r>
            <a:r>
              <a:rPr lang="kk-KZ" altLang="ru-RU" sz="1600" b="1">
                <a:solidFill>
                  <a:schemeClr val="bg1"/>
                </a:solidFill>
                <a:latin typeface="Calibri Light" pitchFamily="34" charset="0"/>
                <a:cs typeface="Arial" charset="0"/>
              </a:rPr>
              <a:t>в школах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6135688" y="2573338"/>
            <a:ext cx="55372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3378A9"/>
                </a:solidFill>
                <a:latin typeface="+mn-lt"/>
              </a:rPr>
              <a:t>Обеспечение школ качественным беспроводным доступом в  Интернет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67" b="1" dirty="0">
                <a:solidFill>
                  <a:srgbClr val="3378A9"/>
                </a:solidFill>
                <a:latin typeface="+mn-lt"/>
              </a:rPr>
              <a:t>на базе технологии </a:t>
            </a:r>
            <a:r>
              <a:rPr lang="ru-RU" sz="1867" b="1" dirty="0" err="1">
                <a:solidFill>
                  <a:srgbClr val="3378A9"/>
                </a:solidFill>
                <a:latin typeface="+mn-lt"/>
              </a:rPr>
              <a:t>Wi-Fi</a:t>
            </a:r>
            <a:r>
              <a:rPr lang="ru-RU" sz="1867" b="1" dirty="0">
                <a:solidFill>
                  <a:srgbClr val="3378A9"/>
                </a:solidFill>
                <a:latin typeface="+mn-lt"/>
              </a:rPr>
              <a:t>.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280150" y="3876675"/>
            <a:ext cx="5372100" cy="1117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Открытый доступ к образовательным ресурсам с </a:t>
            </a:r>
            <a:endParaRPr lang="en-US" sz="1333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любого устройства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Ограничение доступа к запрещенным ресурсам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Организация бесплатной связи как между учениками </a:t>
            </a:r>
            <a:endParaRPr lang="en-US" sz="1333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так и с родителями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280150" y="4997450"/>
            <a:ext cx="5564188" cy="1119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Мониторинг интересов учащегося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Отсутствие затрат на построение сети </a:t>
            </a:r>
            <a:endParaRPr lang="en-US" sz="1333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внутри школ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Организация бесплатной связи с учеником </a:t>
            </a:r>
            <a:endParaRPr lang="en-US" sz="1333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latin typeface="+mn-lt"/>
              </a:rPr>
              <a:t>внутри школы</a:t>
            </a:r>
          </a:p>
        </p:txBody>
      </p:sp>
      <p:sp>
        <p:nvSpPr>
          <p:cNvPr id="2092" name="Прямоугольник 115"/>
          <p:cNvSpPr>
            <a:spLocks noChangeArrowheads="1"/>
          </p:cNvSpPr>
          <p:nvPr/>
        </p:nvSpPr>
        <p:spPr bwMode="auto">
          <a:xfrm>
            <a:off x="6276975" y="1525588"/>
            <a:ext cx="2324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3378A9"/>
                </a:solidFill>
              </a:rPr>
              <a:t>102 </a:t>
            </a:r>
            <a:r>
              <a:rPr lang="ru-RU" altLang="ru-RU" b="1" dirty="0" smtClean="0">
                <a:solidFill>
                  <a:srgbClr val="EDD17D"/>
                </a:solidFill>
              </a:rPr>
              <a:t>школ – 18% </a:t>
            </a:r>
            <a:endParaRPr lang="en-US" altLang="ru-RU" b="1" dirty="0">
              <a:solidFill>
                <a:srgbClr val="EDD17D"/>
              </a:solidFill>
            </a:endParaRPr>
          </a:p>
          <a:p>
            <a:pPr eaLnBrk="1" hangingPunct="1"/>
            <a:r>
              <a:rPr lang="ru-RU" altLang="ru-RU" sz="1600" b="1" dirty="0"/>
              <a:t>подключено к </a:t>
            </a:r>
            <a:r>
              <a:rPr lang="en-US" altLang="ru-RU" sz="1600" b="1" dirty="0"/>
              <a:t>Wi</a:t>
            </a:r>
            <a:r>
              <a:rPr lang="ru-RU" altLang="ru-RU" sz="1600" b="1" dirty="0"/>
              <a:t>-</a:t>
            </a:r>
            <a:r>
              <a:rPr lang="en-US" altLang="ru-RU" sz="1600" b="1" dirty="0"/>
              <a:t>Fi</a:t>
            </a:r>
            <a:endParaRPr lang="ru-RU" altLang="ru-RU" sz="1600" b="1" dirty="0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6135688" y="3797300"/>
            <a:ext cx="5516562" cy="0"/>
          </a:xfrm>
          <a:prstGeom prst="line">
            <a:avLst/>
          </a:prstGeom>
          <a:ln w="22225" cmpd="sng">
            <a:solidFill>
              <a:srgbClr val="3378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6103938" y="4049713"/>
            <a:ext cx="180975" cy="174625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123" name="Прямоугольник 122"/>
          <p:cNvSpPr/>
          <p:nvPr/>
        </p:nvSpPr>
        <p:spPr>
          <a:xfrm>
            <a:off x="6276975" y="1074738"/>
            <a:ext cx="4135438" cy="4206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33" b="1" dirty="0">
                <a:solidFill>
                  <a:srgbClr val="3378A9"/>
                </a:solidFill>
                <a:latin typeface="+mn-lt"/>
              </a:rPr>
              <a:t>На сегодняшний день: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6111875" y="4738688"/>
            <a:ext cx="165100" cy="168275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128" name="Овал 127"/>
          <p:cNvSpPr/>
          <p:nvPr/>
        </p:nvSpPr>
        <p:spPr>
          <a:xfrm>
            <a:off x="6111875" y="5180013"/>
            <a:ext cx="165100" cy="168275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129" name="Овал 128"/>
          <p:cNvSpPr/>
          <p:nvPr/>
        </p:nvSpPr>
        <p:spPr>
          <a:xfrm>
            <a:off x="6111875" y="5421313"/>
            <a:ext cx="165100" cy="168275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133" name="Овал 132"/>
          <p:cNvSpPr/>
          <p:nvPr/>
        </p:nvSpPr>
        <p:spPr>
          <a:xfrm>
            <a:off x="6111875" y="5837238"/>
            <a:ext cx="165100" cy="168275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134" name="Овал 133"/>
          <p:cNvSpPr/>
          <p:nvPr/>
        </p:nvSpPr>
        <p:spPr>
          <a:xfrm>
            <a:off x="6113463" y="4484688"/>
            <a:ext cx="166687" cy="169862"/>
          </a:xfrm>
          <a:prstGeom prst="ellipse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pic>
        <p:nvPicPr>
          <p:cNvPr id="2101" name="Рисунок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5" y="504825"/>
            <a:ext cx="239871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495055" y="5925512"/>
            <a:ext cx="1422792" cy="304356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2019 </a:t>
            </a:r>
            <a:r>
              <a:rPr lang="ru-RU" sz="1200" b="1" dirty="0"/>
              <a:t>год</a:t>
            </a:r>
          </a:p>
        </p:txBody>
      </p:sp>
      <p:sp>
        <p:nvSpPr>
          <p:cNvPr id="23" name="Прямоугольник 39"/>
          <p:cNvSpPr>
            <a:spLocks/>
          </p:cNvSpPr>
          <p:nvPr/>
        </p:nvSpPr>
        <p:spPr bwMode="auto">
          <a:xfrm>
            <a:off x="1954042" y="5961681"/>
            <a:ext cx="1741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ru-RU" sz="1200" b="1" dirty="0" smtClean="0">
                <a:solidFill>
                  <a:srgbClr val="0070C0"/>
                </a:solidFill>
                <a:latin typeface="Arial" charset="0"/>
              </a:rPr>
              <a:t>8</a:t>
            </a:r>
            <a:r>
              <a:rPr lang="ru-RU" altLang="ru-RU" sz="1200" b="1" dirty="0" smtClean="0">
                <a:solidFill>
                  <a:srgbClr val="0070C0"/>
                </a:solidFill>
                <a:latin typeface="Arial" charset="0"/>
              </a:rPr>
              <a:t>5</a:t>
            </a:r>
            <a:r>
              <a:rPr lang="en-US" altLang="ru-RU" sz="1200" b="1" dirty="0" smtClean="0">
                <a:solidFill>
                  <a:srgbClr val="0070C0"/>
                </a:solidFill>
                <a:latin typeface="Arial" charset="0"/>
              </a:rPr>
              <a:t>%</a:t>
            </a:r>
            <a:endParaRPr lang="ru-RU" altLang="ru-RU" sz="1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Прямоугольник 39"/>
          <p:cNvSpPr>
            <a:spLocks/>
          </p:cNvSpPr>
          <p:nvPr/>
        </p:nvSpPr>
        <p:spPr bwMode="auto">
          <a:xfrm>
            <a:off x="2166800" y="6199825"/>
            <a:ext cx="1741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ru-RU" sz="1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100%</a:t>
            </a:r>
            <a:endParaRPr lang="ru-RU" altLang="ru-RU" sz="1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63920" y="6147889"/>
            <a:ext cx="1671745" cy="304356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2020 </a:t>
            </a:r>
            <a:r>
              <a:rPr lang="en-US" sz="1200" b="1" dirty="0"/>
              <a:t> </a:t>
            </a:r>
            <a:r>
              <a:rPr lang="ru-RU" sz="1200" b="1" dirty="0"/>
              <a:t>год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9054" y="109403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Аккольский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9054" y="131003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Аршалынский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9054" y="152603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Астраханский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9054" y="195803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Биржан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сал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9054" y="174203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Атбасарский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9054" y="2364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Бурабайский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9054" y="2174036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Буландынский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9054" y="2796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Есильский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9054" y="3012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Ерейментауский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9054" y="2580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Егиндыкольский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9054" y="3228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Жаксынский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9054" y="3444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Жаркаинский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9054" y="3660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Зерендинский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9054" y="3876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Коргалжынский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2229" y="4092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Сандыктауский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9054" y="4308398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Шортандынский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176"/>
          <p:cNvSpPr>
            <a:spLocks/>
          </p:cNvSpPr>
          <p:nvPr/>
        </p:nvSpPr>
        <p:spPr bwMode="auto">
          <a:xfrm>
            <a:off x="1248353" y="825014"/>
            <a:ext cx="13906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Районы</a:t>
            </a: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0410" y="5408140"/>
            <a:ext cx="2916237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Итого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9054" y="4540125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Целиноградский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5559" y="4768751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Степногорск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5924" y="4984844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Кокшетау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0411" y="5194020"/>
            <a:ext cx="2916237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Областные ОО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738087" y="1103752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38087" y="1322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38087" y="1538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30499" y="1754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38087" y="1970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738087" y="2186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738087" y="2402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38087" y="2618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738087" y="2834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738087" y="3050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738087" y="3266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738087" y="3482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738087" y="3698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738087" y="3914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738087" y="4130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738087" y="434678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745208" y="4559006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52328" y="4762682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759449" y="4966358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63803" y="5168904"/>
            <a:ext cx="783021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752328" y="5389901"/>
            <a:ext cx="783021" cy="1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  <a:endParaRPr lang="ru-RU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71"/>
          <p:cNvSpPr>
            <a:spLocks noChangeArrowheads="1"/>
          </p:cNvSpPr>
          <p:nvPr/>
        </p:nvSpPr>
        <p:spPr bwMode="auto">
          <a:xfrm>
            <a:off x="3469735" y="831653"/>
            <a:ext cx="13827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051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Охват</a:t>
            </a:r>
            <a:endParaRPr lang="ru-RU" altLang="ru-RU" sz="1051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9" name="Стрелка вправо 88"/>
          <p:cNvSpPr/>
          <p:nvPr/>
        </p:nvSpPr>
        <p:spPr>
          <a:xfrm>
            <a:off x="510410" y="5658485"/>
            <a:ext cx="1198749" cy="304356"/>
          </a:xfrm>
          <a:prstGeom prst="rightArrow">
            <a:avLst>
              <a:gd name="adj1" fmla="val 50000"/>
              <a:gd name="adj2" fmla="val 552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201</a:t>
            </a:r>
            <a:r>
              <a:rPr lang="ru-RU" sz="1200" b="1" dirty="0" smtClean="0"/>
              <a:t>8</a:t>
            </a:r>
            <a:r>
              <a:rPr lang="en-US" sz="1200" b="1" dirty="0" smtClean="0"/>
              <a:t> </a:t>
            </a:r>
            <a:r>
              <a:rPr lang="ru-RU" sz="1200" b="1" dirty="0"/>
              <a:t>год</a:t>
            </a:r>
          </a:p>
        </p:txBody>
      </p:sp>
      <p:sp>
        <p:nvSpPr>
          <p:cNvPr id="90" name="Прямоугольник 39"/>
          <p:cNvSpPr>
            <a:spLocks/>
          </p:cNvSpPr>
          <p:nvPr/>
        </p:nvSpPr>
        <p:spPr bwMode="auto">
          <a:xfrm>
            <a:off x="1768260" y="5687536"/>
            <a:ext cx="1741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ru-RU" sz="1200" b="1" dirty="0" smtClean="0">
                <a:solidFill>
                  <a:srgbClr val="0070C0"/>
                </a:solidFill>
                <a:latin typeface="Arial" charset="0"/>
              </a:rPr>
              <a:t>6</a:t>
            </a:r>
            <a:r>
              <a:rPr lang="ru-RU" altLang="ru-RU" sz="1200" b="1" dirty="0" smtClean="0">
                <a:solidFill>
                  <a:srgbClr val="0070C0"/>
                </a:solidFill>
                <a:latin typeface="Arial" charset="0"/>
              </a:rPr>
              <a:t>5</a:t>
            </a:r>
            <a:r>
              <a:rPr lang="en-US" altLang="ru-RU" sz="1200" b="1" dirty="0" smtClean="0">
                <a:solidFill>
                  <a:srgbClr val="0070C0"/>
                </a:solidFill>
                <a:latin typeface="Arial" charset="0"/>
              </a:rPr>
              <a:t>%</a:t>
            </a:r>
            <a:endParaRPr lang="ru-RU" altLang="ru-RU" sz="1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1009433" y="138800"/>
            <a:ext cx="858000" cy="858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8449767" y="6538217"/>
            <a:ext cx="3550800" cy="24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1333">
                <a:solidFill>
                  <a:srgbClr val="FFFFFF"/>
                </a:solidFill>
              </a:rPr>
              <a:t>© Министерство образования и науки РК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6652" y="862113"/>
            <a:ext cx="3239508" cy="8917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постановка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очередь:</a:t>
            </a:r>
          </a:p>
          <a:p>
            <a:pPr algn="ctr"/>
            <a:r>
              <a:rPr lang="kk-K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рождения детей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3765" y="1788133"/>
            <a:ext cx="3262395" cy="9296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Автоматизированное получение направления в детский сад, обмен и перевод местами не выходя из дома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03764" y="3749142"/>
            <a:ext cx="3189131" cy="9606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 по программам дошкольного воспитания и обучения, прогресс в обучении и рекомендации по развитию 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03765" y="2764495"/>
            <a:ext cx="3262395" cy="9588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ребенка: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достижения ребенка 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портфолио, траектория обучения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783671" y="5756157"/>
            <a:ext cx="26292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</a:rPr>
              <a:t>Доработка функционала порталов</a:t>
            </a:r>
            <a:r>
              <a:rPr lang="ru-RU" sz="1400" dirty="0">
                <a:solidFill>
                  <a:schemeClr val="bg1"/>
                </a:solidFill>
              </a:rPr>
              <a:t>, создание мобильного приложения</a:t>
            </a:r>
            <a:endParaRPr lang="kk-KZ" sz="1400" dirty="0">
              <a:solidFill>
                <a:schemeClr val="bg1"/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"/>
            <a:ext cx="12192000" cy="807720"/>
          </a:xfrm>
          <a:prstGeom prst="rect">
            <a:avLst/>
          </a:prstGeom>
        </p:spPr>
      </p:pic>
      <p:sp>
        <p:nvSpPr>
          <p:cNvPr id="70" name="Заголовок 1"/>
          <p:cNvSpPr txBox="1">
            <a:spLocks/>
          </p:cNvSpPr>
          <p:nvPr/>
        </p:nvSpPr>
        <p:spPr>
          <a:xfrm>
            <a:off x="750203" y="150488"/>
            <a:ext cx="8130459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Охват  информационными ресурсами  </a:t>
            </a:r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690850" y="805197"/>
            <a:ext cx="8445139" cy="365722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sx="101000" sy="101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77" y="1314394"/>
            <a:ext cx="940925" cy="4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48" y="1717239"/>
            <a:ext cx="699842" cy="88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00" y="2452907"/>
            <a:ext cx="699842" cy="88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21" y="2596994"/>
            <a:ext cx="699842" cy="88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9899352" y="1602024"/>
            <a:ext cx="1889289" cy="2211688"/>
          </a:xfrm>
          <a:prstGeom prst="rect">
            <a:avLst/>
          </a:prstGeom>
          <a:noFill/>
          <a:ln w="28575" cap="rnd" cmpd="sng" algn="ctr">
            <a:solidFill>
              <a:srgbClr val="3378A9"/>
            </a:solidFill>
            <a:prstDash val="sysDash"/>
          </a:ln>
          <a:effectLst/>
        </p:spPr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>
              <a:latin typeface="Century Gothic" panose="020B0502020202020204"/>
              <a:cs typeface="+mn-cs"/>
            </a:endParaRPr>
          </a:p>
        </p:txBody>
      </p:sp>
      <p:sp>
        <p:nvSpPr>
          <p:cNvPr id="87" name="Стрелка вправо 86"/>
          <p:cNvSpPr/>
          <p:nvPr/>
        </p:nvSpPr>
        <p:spPr>
          <a:xfrm>
            <a:off x="5379447" y="1746422"/>
            <a:ext cx="1026178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89" name="Стрелка вправо 88"/>
          <p:cNvSpPr/>
          <p:nvPr/>
        </p:nvSpPr>
        <p:spPr>
          <a:xfrm>
            <a:off x="8656982" y="2214512"/>
            <a:ext cx="1026178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90" name="Прямоугольник 89"/>
          <p:cNvSpPr/>
          <p:nvPr/>
        </p:nvSpPr>
        <p:spPr>
          <a:xfrm>
            <a:off x="6513272" y="3683672"/>
            <a:ext cx="2009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78A9"/>
                </a:solidFill>
              </a:rPr>
              <a:t>Региональные порталы 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937284" y="1754321"/>
            <a:ext cx="1609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78A9"/>
                </a:solidFill>
              </a:rPr>
              <a:t>Детские сады</a:t>
            </a:r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68" y="2157562"/>
            <a:ext cx="1044942" cy="54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Прямоугольник 112"/>
          <p:cNvSpPr/>
          <p:nvPr/>
        </p:nvSpPr>
        <p:spPr>
          <a:xfrm>
            <a:off x="3944566" y="2698694"/>
            <a:ext cx="1480022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33" b="1" dirty="0">
                <a:solidFill>
                  <a:srgbClr val="3378A9"/>
                </a:solidFill>
              </a:rPr>
              <a:t>Управления образования</a:t>
            </a:r>
          </a:p>
        </p:txBody>
      </p:sp>
      <p:sp>
        <p:nvSpPr>
          <p:cNvPr id="114" name="Стрелка вправо 113"/>
          <p:cNvSpPr/>
          <p:nvPr/>
        </p:nvSpPr>
        <p:spPr>
          <a:xfrm>
            <a:off x="5385866" y="2579696"/>
            <a:ext cx="1026178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15" name="Прямоугольник 114"/>
          <p:cNvSpPr/>
          <p:nvPr/>
        </p:nvSpPr>
        <p:spPr>
          <a:xfrm>
            <a:off x="5300609" y="1440987"/>
            <a:ext cx="1191723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Наполнение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153156" y="2269332"/>
            <a:ext cx="14742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порталов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8569950" y="1874873"/>
            <a:ext cx="119172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</a:t>
            </a: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02" y="3178479"/>
            <a:ext cx="1074510" cy="7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Прямоугольник 118"/>
          <p:cNvSpPr/>
          <p:nvPr/>
        </p:nvSpPr>
        <p:spPr>
          <a:xfrm>
            <a:off x="3924303" y="3782454"/>
            <a:ext cx="1480022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33" b="1" dirty="0">
                <a:solidFill>
                  <a:srgbClr val="3378A9"/>
                </a:solidFill>
              </a:rPr>
              <a:t>Родители</a:t>
            </a:r>
          </a:p>
        </p:txBody>
      </p:sp>
      <p:sp>
        <p:nvSpPr>
          <p:cNvPr id="120" name="Стрелка вправо 119"/>
          <p:cNvSpPr/>
          <p:nvPr/>
        </p:nvSpPr>
        <p:spPr>
          <a:xfrm>
            <a:off x="5385451" y="3597206"/>
            <a:ext cx="1026178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21" name="Прямоугольник 120"/>
          <p:cNvSpPr/>
          <p:nvPr/>
        </p:nvSpPr>
        <p:spPr>
          <a:xfrm>
            <a:off x="5290340" y="3325363"/>
            <a:ext cx="11917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очереди </a:t>
            </a:r>
          </a:p>
        </p:txBody>
      </p:sp>
      <p:sp>
        <p:nvSpPr>
          <p:cNvPr id="122" name="Стрелка вправо 121"/>
          <p:cNvSpPr/>
          <p:nvPr/>
        </p:nvSpPr>
        <p:spPr>
          <a:xfrm rot="10800000">
            <a:off x="8656981" y="2553979"/>
            <a:ext cx="1026178" cy="212765"/>
          </a:xfrm>
          <a:prstGeom prst="rightArrow">
            <a:avLst/>
          </a:prstGeom>
          <a:solidFill>
            <a:srgbClr val="EDD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7"/>
          </a:p>
        </p:txBody>
      </p:sp>
      <p:sp>
        <p:nvSpPr>
          <p:cNvPr id="123" name="TextBox 122"/>
          <p:cNvSpPr txBox="1"/>
          <p:nvPr/>
        </p:nvSpPr>
        <p:spPr>
          <a:xfrm>
            <a:off x="9639578" y="4014931"/>
            <a:ext cx="235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3378A9"/>
                </a:solidFill>
              </a:rPr>
              <a:t>Защищенный контур ЦОД АО «НИТ»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9505773" y="1667380"/>
            <a:ext cx="2708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78A9"/>
                </a:solidFill>
              </a:rPr>
              <a:t>Единая электронная </a:t>
            </a:r>
            <a:endParaRPr lang="en-US" sz="1400" b="1" dirty="0">
              <a:solidFill>
                <a:srgbClr val="3378A9"/>
              </a:solidFill>
            </a:endParaRPr>
          </a:p>
          <a:p>
            <a:pPr algn="ctr"/>
            <a:r>
              <a:rPr lang="ru-RU" sz="1400" b="1" dirty="0">
                <a:solidFill>
                  <a:srgbClr val="3378A9"/>
                </a:solidFill>
              </a:rPr>
              <a:t>очередь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613674" y="1674145"/>
            <a:ext cx="1803767" cy="1838933"/>
          </a:xfrm>
          <a:prstGeom prst="rect">
            <a:avLst/>
          </a:prstGeom>
          <a:noFill/>
          <a:ln w="28575" cap="rnd" cmpd="sng" algn="ctr">
            <a:solidFill>
              <a:srgbClr val="3378A9"/>
            </a:solidFill>
            <a:prstDash val="sysDash"/>
          </a:ln>
          <a:effectLst/>
        </p:spPr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latin typeface="Century Gothic" panose="020B0502020202020204"/>
              <a:cs typeface="+mn-cs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27" y="782346"/>
            <a:ext cx="5134488" cy="494768"/>
          </a:xfrm>
          <a:prstGeom prst="rect">
            <a:avLst/>
          </a:prstGeom>
        </p:spPr>
      </p:pic>
      <p:sp>
        <p:nvSpPr>
          <p:cNvPr id="127" name="Прямоугольник 126"/>
          <p:cNvSpPr/>
          <p:nvPr/>
        </p:nvSpPr>
        <p:spPr>
          <a:xfrm>
            <a:off x="5462828" y="867983"/>
            <a:ext cx="4622095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Схема автоматизации электронной очереди</a:t>
            </a:r>
          </a:p>
        </p:txBody>
      </p:sp>
      <p:pic>
        <p:nvPicPr>
          <p:cNvPr id="128" name="Рисунок 1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228" y="2265245"/>
            <a:ext cx="856043" cy="85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Прямоугольник 62"/>
          <p:cNvSpPr>
            <a:spLocks/>
          </p:cNvSpPr>
          <p:nvPr/>
        </p:nvSpPr>
        <p:spPr bwMode="auto">
          <a:xfrm>
            <a:off x="10492706" y="3165867"/>
            <a:ext cx="848564" cy="32823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133" b="1" dirty="0">
                <a:latin typeface="Arial" panose="020B0604020202020204" pitchFamily="34" charset="0"/>
              </a:rPr>
              <a:t>НОБД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98934" y="5028020"/>
            <a:ext cx="12192000" cy="1756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Прямоугольник 135"/>
          <p:cNvSpPr>
            <a:spLocks/>
          </p:cNvSpPr>
          <p:nvPr/>
        </p:nvSpPr>
        <p:spPr>
          <a:xfrm>
            <a:off x="4017847" y="5015740"/>
            <a:ext cx="3394728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988541" y="5412411"/>
            <a:ext cx="5907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Внедрение системы автоматизации подачи заявления и очередности в детские сады</a:t>
            </a:r>
          </a:p>
          <a:p>
            <a:r>
              <a:rPr lang="kk-KZ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145 ДО городов и райцентров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июнь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Сельские ДО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Срок: июнь 2019 г.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148477" y="5441550"/>
            <a:ext cx="3328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Создание мобильного приложения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Срок: сентябрь 2018 г.</a:t>
            </a:r>
          </a:p>
        </p:txBody>
      </p:sp>
    </p:spTree>
    <p:extLst>
      <p:ext uri="{BB962C8B-B14F-4D97-AF65-F5344CB8AC3E}">
        <p14:creationId xmlns:p14="http://schemas.microsoft.com/office/powerpoint/2010/main" val="10787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31064" y="122419"/>
            <a:ext cx="779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-760886" y="848871"/>
            <a:ext cx="4402295" cy="307777"/>
          </a:xfrm>
          <a:prstGeom prst="rect">
            <a:avLst/>
          </a:prstGeom>
        </p:spPr>
        <p:txBody>
          <a:bodyPr wrap="square" lIns="28519" rIns="28519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</a:rPr>
              <a:t>«КАК ЕСТЬ»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451615" y="1184513"/>
            <a:ext cx="3464325" cy="3736930"/>
            <a:chOff x="7451616" y="1464505"/>
            <a:chExt cx="3216384" cy="3456938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7488323" y="1464505"/>
              <a:ext cx="2970641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eriod"/>
              </a:pPr>
              <a:r>
                <a:rPr lang="ru-RU" sz="1400" dirty="0">
                  <a:latin typeface="Arial" panose="020B0604020202020204" pitchFamily="34" charset="0"/>
                </a:rPr>
                <a:t>Большое количество посещений </a:t>
              </a:r>
            </a:p>
            <a:p>
              <a:pPr marL="228600" indent="-228600">
                <a:buAutoNum type="arabicPeriod"/>
              </a:pPr>
              <a:r>
                <a:rPr lang="ru-RU" sz="1400" dirty="0">
                  <a:latin typeface="Arial" panose="020B0604020202020204" pitchFamily="34" charset="0"/>
                </a:rPr>
                <a:t>Ведение документации на бумаге</a:t>
              </a:r>
            </a:p>
            <a:p>
              <a:pPr marL="228600" indent="-228600">
                <a:buAutoNum type="arabicPeriod"/>
              </a:pPr>
              <a:r>
                <a:rPr lang="ru-RU" sz="1400" dirty="0">
                  <a:latin typeface="Arial" panose="020B0604020202020204" pitchFamily="34" charset="0"/>
                </a:rPr>
                <a:t>Неэффективное планирование времени родителя/опекуна</a:t>
              </a: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7451616" y="3321005"/>
              <a:ext cx="321638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eriod"/>
              </a:pPr>
              <a:r>
                <a:rPr lang="ru-RU" sz="1400" dirty="0">
                  <a:latin typeface="Arial" panose="020B0604020202020204" pitchFamily="34" charset="0"/>
                </a:rPr>
                <a:t>Сокращение посещений родителя/опекуна за счет электронных документов</a:t>
              </a:r>
            </a:p>
            <a:p>
              <a:pPr marL="228600" indent="-228600">
                <a:buAutoNum type="arabicPeriod"/>
              </a:pPr>
              <a:r>
                <a:rPr lang="ru-RU" sz="1400" dirty="0">
                  <a:latin typeface="Arial" panose="020B0604020202020204" pitchFamily="34" charset="0"/>
                </a:rPr>
                <a:t>Сбор всей информации об ученике – личный кабинет </a:t>
              </a:r>
            </a:p>
            <a:p>
              <a:pPr marL="228600" indent="-228600">
                <a:buAutoNum type="arabicPeriod"/>
              </a:pPr>
              <a:r>
                <a:rPr lang="ru-RU" sz="1400" dirty="0">
                  <a:latin typeface="Arial" panose="020B0604020202020204" pitchFamily="34" charset="0"/>
                </a:rPr>
                <a:t>Повышение эффективности труда работников образования</a:t>
              </a:r>
            </a:p>
          </p:txBody>
        </p:sp>
      </p:grpSp>
      <p:sp>
        <p:nvSpPr>
          <p:cNvPr id="290" name="Прямоугольник 289"/>
          <p:cNvSpPr/>
          <p:nvPr/>
        </p:nvSpPr>
        <p:spPr>
          <a:xfrm>
            <a:off x="394008" y="5466340"/>
            <a:ext cx="11339368" cy="1288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1" name="Прямоугольник 290"/>
          <p:cNvSpPr>
            <a:spLocks/>
          </p:cNvSpPr>
          <p:nvPr/>
        </p:nvSpPr>
        <p:spPr>
          <a:xfrm>
            <a:off x="4852039" y="5553527"/>
            <a:ext cx="2546046" cy="276999"/>
          </a:xfrm>
          <a:prstGeom prst="rect">
            <a:avLst/>
          </a:prstGeom>
          <a:noFill/>
        </p:spPr>
        <p:txBody>
          <a:bodyPr wrap="square" lIns="0" tIns="0" rIns="0" bIns="0" numCol="1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828661" y="5854496"/>
            <a:ext cx="93147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Автоматизация государственной услуги по приему учащихся в школу: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Школы городов  и райцентров                            Сельские школы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Срок: сентябрь 2018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г.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          Срок: сентябрь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2019 г.</a:t>
            </a:r>
          </a:p>
          <a:p>
            <a:endParaRPr lang="ru-RU" sz="1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6209" y="1012237"/>
            <a:ext cx="6791876" cy="4422086"/>
            <a:chOff x="1691526" y="1012236"/>
            <a:chExt cx="5790493" cy="4556263"/>
          </a:xfrm>
        </p:grpSpPr>
        <p:cxnSp>
          <p:nvCxnSpPr>
            <p:cNvPr id="144" name="Прямая соединительная линия 143"/>
            <p:cNvCxnSpPr>
              <a:endCxn id="121" idx="2"/>
            </p:cNvCxnSpPr>
            <p:nvPr/>
          </p:nvCxnSpPr>
          <p:spPr>
            <a:xfrm flipV="1">
              <a:off x="3124453" y="1767762"/>
              <a:ext cx="2814313" cy="69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0673" y="1184513"/>
              <a:ext cx="673834" cy="1041077"/>
            </a:xfrm>
            <a:prstGeom prst="rect">
              <a:avLst/>
            </a:prstGeom>
            <a:effectLst/>
          </p:spPr>
        </p:pic>
        <p:sp>
          <p:nvSpPr>
            <p:cNvPr id="83" name="Прямоугольник 82"/>
            <p:cNvSpPr/>
            <p:nvPr/>
          </p:nvSpPr>
          <p:spPr>
            <a:xfrm>
              <a:off x="3452674" y="1952254"/>
              <a:ext cx="537648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ЦОН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410174" y="1298296"/>
              <a:ext cx="591413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endPara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025885" y="1961654"/>
              <a:ext cx="537648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ПМПК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985521" y="1161711"/>
              <a:ext cx="591413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Заключение ПМПК</a:t>
              </a:r>
            </a:p>
          </p:txBody>
        </p:sp>
        <p:grpSp>
          <p:nvGrpSpPr>
            <p:cNvPr id="106" name="Группа 203"/>
            <p:cNvGrpSpPr/>
            <p:nvPr/>
          </p:nvGrpSpPr>
          <p:grpSpPr>
            <a:xfrm>
              <a:off x="3604963" y="1605018"/>
              <a:ext cx="226381" cy="319596"/>
              <a:chOff x="1731146" y="1631100"/>
              <a:chExt cx="301841" cy="319596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41429" y="1641225"/>
                <a:ext cx="202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12" name="Группа 206"/>
            <p:cNvGrpSpPr/>
            <p:nvPr/>
          </p:nvGrpSpPr>
          <p:grpSpPr>
            <a:xfrm>
              <a:off x="4168771" y="1605018"/>
              <a:ext cx="226381" cy="319596"/>
              <a:chOff x="1717169" y="1697477"/>
              <a:chExt cx="301841" cy="319596"/>
            </a:xfrm>
          </p:grpSpPr>
          <p:sp>
            <p:nvSpPr>
              <p:cNvPr id="113" name="Овал 112"/>
              <p:cNvSpPr/>
              <p:nvPr/>
            </p:nvSpPr>
            <p:spPr>
              <a:xfrm>
                <a:off x="1717169" y="1697477"/>
                <a:ext cx="301841" cy="319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42626" y="1700304"/>
                <a:ext cx="2014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19" name="Прямоугольник 118"/>
            <p:cNvSpPr/>
            <p:nvPr/>
          </p:nvSpPr>
          <p:spPr>
            <a:xfrm>
              <a:off x="3925040" y="2203902"/>
              <a:ext cx="7834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 </a:t>
              </a:r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</a:rPr>
                <a:t>2 </a:t>
              </a:r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</a:rPr>
                <a:t>обращение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endParaRPr>
            </a:p>
          </p:txBody>
        </p:sp>
        <p:sp>
          <p:nvSpPr>
            <p:cNvPr id="122" name="Правая фигурная скобка 121"/>
            <p:cNvSpPr/>
            <p:nvPr/>
          </p:nvSpPr>
          <p:spPr>
            <a:xfrm rot="5400000">
              <a:off x="4232973" y="1944785"/>
              <a:ext cx="109114" cy="5254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Правая фигурная скобка 122"/>
            <p:cNvSpPr/>
            <p:nvPr/>
          </p:nvSpPr>
          <p:spPr>
            <a:xfrm rot="5400000">
              <a:off x="4540124" y="783897"/>
              <a:ext cx="187122" cy="38009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1965882" y="3299441"/>
              <a:ext cx="1408689" cy="307777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ea typeface="+mj-ea"/>
                </a:rPr>
                <a:t>«КАК БУДЕТ»</a:t>
              </a:r>
            </a:p>
          </p:txBody>
        </p:sp>
        <p:sp>
          <p:nvSpPr>
            <p:cNvPr id="125" name="Правая фигурная скобка 124"/>
            <p:cNvSpPr/>
            <p:nvPr/>
          </p:nvSpPr>
          <p:spPr>
            <a:xfrm>
              <a:off x="7381737" y="1012236"/>
              <a:ext cx="100282" cy="439254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213461" y="2843093"/>
              <a:ext cx="889988" cy="2308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FF0000"/>
                  </a:solidFill>
                  <a:latin typeface="Arial" panose="020B0604020202020204" pitchFamily="34" charset="0"/>
                </a:rPr>
                <a:t>5 обращений</a:t>
              </a: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3306074" y="2203902"/>
              <a:ext cx="7664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 </a:t>
              </a:r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</a:rPr>
                <a:t>1 обращение</a:t>
              </a:r>
            </a:p>
          </p:txBody>
        </p:sp>
        <p:sp>
          <p:nvSpPr>
            <p:cNvPr id="136" name="Правая фигурная скобка 135"/>
            <p:cNvSpPr/>
            <p:nvPr/>
          </p:nvSpPr>
          <p:spPr>
            <a:xfrm rot="5400000">
              <a:off x="3659592" y="1955705"/>
              <a:ext cx="109114" cy="5254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7" name="Группа 206"/>
            <p:cNvGrpSpPr/>
            <p:nvPr/>
          </p:nvGrpSpPr>
          <p:grpSpPr>
            <a:xfrm>
              <a:off x="4788640" y="1605018"/>
              <a:ext cx="226381" cy="319596"/>
              <a:chOff x="1731146" y="1631100"/>
              <a:chExt cx="301841" cy="319596"/>
            </a:xfrm>
          </p:grpSpPr>
          <p:sp>
            <p:nvSpPr>
              <p:cNvPr id="138" name="Овал 137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746880" y="1636052"/>
                <a:ext cx="202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41" name="Прямоугольник 140"/>
            <p:cNvSpPr/>
            <p:nvPr/>
          </p:nvSpPr>
          <p:spPr>
            <a:xfrm>
              <a:off x="4634227" y="1864899"/>
              <a:ext cx="559729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Поликлиника</a:t>
              </a:r>
            </a:p>
          </p:txBody>
        </p:sp>
        <p:sp>
          <p:nvSpPr>
            <p:cNvPr id="142" name="Правая фигурная скобка 141"/>
            <p:cNvSpPr/>
            <p:nvPr/>
          </p:nvSpPr>
          <p:spPr>
            <a:xfrm rot="5400000">
              <a:off x="4875020" y="1993644"/>
              <a:ext cx="63305" cy="44633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4459684" y="2203902"/>
              <a:ext cx="8135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</a:rPr>
                <a:t> 3 </a:t>
              </a:r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</a:rPr>
                <a:t>обращение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625702" y="1100156"/>
              <a:ext cx="591413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Справка №026</a:t>
              </a: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2743472" y="1161711"/>
              <a:ext cx="537648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Посещение школы</a:t>
              </a: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4288974" y="4554271"/>
              <a:ext cx="951465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Web/</a:t>
              </a:r>
              <a:r>
                <a:rPr lang="kk-KZ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Мобильное приложение </a:t>
              </a:r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e-Gov</a:t>
              </a:r>
              <a:endPara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4479128" y="3983039"/>
              <a:ext cx="591413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kk-KZ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Заявление</a:t>
              </a:r>
              <a:endPara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228777" y="4565022"/>
              <a:ext cx="976080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Web/</a:t>
              </a:r>
              <a:r>
                <a:rPr lang="kk-KZ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Мобильное приложение </a:t>
              </a:r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e-Gov</a:t>
              </a:r>
              <a:endPara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7" name="Группа 203"/>
            <p:cNvGrpSpPr/>
            <p:nvPr/>
          </p:nvGrpSpPr>
          <p:grpSpPr>
            <a:xfrm>
              <a:off x="4676034" y="4234812"/>
              <a:ext cx="226381" cy="319596"/>
              <a:chOff x="1731146" y="1631100"/>
              <a:chExt cx="301841" cy="319596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741429" y="1641225"/>
                <a:ext cx="202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70" name="Группа 206"/>
            <p:cNvGrpSpPr/>
            <p:nvPr/>
          </p:nvGrpSpPr>
          <p:grpSpPr>
            <a:xfrm>
              <a:off x="5555287" y="4237862"/>
              <a:ext cx="226381" cy="325522"/>
              <a:chOff x="1731146" y="1631100"/>
              <a:chExt cx="301841" cy="325522"/>
            </a:xfrm>
          </p:grpSpPr>
          <p:sp>
            <p:nvSpPr>
              <p:cNvPr id="171" name="Овал 170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1757927" y="1648845"/>
                <a:ext cx="202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cxnSp>
          <p:nvCxnSpPr>
            <p:cNvPr id="173" name="Прямая соединительная линия 172"/>
            <p:cNvCxnSpPr>
              <a:stCxn id="169" idx="3"/>
              <a:endCxn id="171" idx="2"/>
            </p:cNvCxnSpPr>
            <p:nvPr/>
          </p:nvCxnSpPr>
          <p:spPr>
            <a:xfrm flipV="1">
              <a:off x="4835890" y="4397660"/>
              <a:ext cx="719397" cy="11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Прямоугольник 173"/>
            <p:cNvSpPr/>
            <p:nvPr/>
          </p:nvSpPr>
          <p:spPr>
            <a:xfrm>
              <a:off x="5270531" y="4923954"/>
              <a:ext cx="7834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 </a:t>
              </a:r>
              <a:r>
                <a:rPr lang="ru-RU" sz="800" dirty="0">
                  <a:solidFill>
                    <a:srgbClr val="00B050"/>
                  </a:solidFill>
                  <a:latin typeface="Arial" panose="020B0604020202020204" pitchFamily="34" charset="0"/>
                  <a:ea typeface="+mj-ea"/>
                </a:rPr>
                <a:t>2 посещение</a:t>
              </a:r>
            </a:p>
          </p:txBody>
        </p:sp>
        <p:sp>
          <p:nvSpPr>
            <p:cNvPr id="175" name="Правая фигурная скобка 174"/>
            <p:cNvSpPr/>
            <p:nvPr/>
          </p:nvSpPr>
          <p:spPr>
            <a:xfrm rot="5400000">
              <a:off x="5576764" y="4590427"/>
              <a:ext cx="126798" cy="6629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Правая фигурная скобка 175"/>
            <p:cNvSpPr/>
            <p:nvPr/>
          </p:nvSpPr>
          <p:spPr>
            <a:xfrm rot="5400000">
              <a:off x="4742124" y="4078550"/>
              <a:ext cx="139703" cy="239660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7" name="Группа 98"/>
            <p:cNvGrpSpPr/>
            <p:nvPr/>
          </p:nvGrpSpPr>
          <p:grpSpPr>
            <a:xfrm>
              <a:off x="4000121" y="4263893"/>
              <a:ext cx="239079" cy="319879"/>
              <a:chOff x="1731146" y="1630817"/>
              <a:chExt cx="301841" cy="319879"/>
            </a:xfrm>
          </p:grpSpPr>
          <p:sp>
            <p:nvSpPr>
              <p:cNvPr id="178" name="Овал 177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755888" y="1630817"/>
                <a:ext cx="264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80" name="Прямоугольник 179"/>
            <p:cNvSpPr/>
            <p:nvPr/>
          </p:nvSpPr>
          <p:spPr>
            <a:xfrm>
              <a:off x="3750994" y="4964539"/>
              <a:ext cx="735521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Единый </a:t>
              </a:r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Call </a:t>
              </a:r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центр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595210" y="5337667"/>
              <a:ext cx="878767" cy="2308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00B050"/>
                  </a:solidFill>
                  <a:latin typeface="Arial" panose="020B0604020202020204" pitchFamily="34" charset="0"/>
                </a:rPr>
                <a:t>2 посещения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4435230" y="4913915"/>
              <a:ext cx="7664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 </a:t>
              </a:r>
              <a:r>
                <a:rPr lang="ru-RU" sz="800" dirty="0">
                  <a:solidFill>
                    <a:srgbClr val="00B050"/>
                  </a:solidFill>
                  <a:latin typeface="Arial" panose="020B0604020202020204" pitchFamily="34" charset="0"/>
                  <a:ea typeface="+mj-ea"/>
                </a:rPr>
                <a:t>1 посещение</a:t>
              </a:r>
            </a:p>
          </p:txBody>
        </p:sp>
        <p:sp>
          <p:nvSpPr>
            <p:cNvPr id="183" name="Правая фигурная скобка 182"/>
            <p:cNvSpPr/>
            <p:nvPr/>
          </p:nvSpPr>
          <p:spPr>
            <a:xfrm rot="5400000">
              <a:off x="4746467" y="4577377"/>
              <a:ext cx="119150" cy="6400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4" name="Прямая соединительная линия 183"/>
            <p:cNvCxnSpPr/>
            <p:nvPr/>
          </p:nvCxnSpPr>
          <p:spPr>
            <a:xfrm flipV="1">
              <a:off x="4249368" y="4410671"/>
              <a:ext cx="498308" cy="1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682" y="3902798"/>
              <a:ext cx="264213" cy="352284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701" y="4648411"/>
              <a:ext cx="275536" cy="367381"/>
            </a:xfrm>
            <a:prstGeom prst="rect">
              <a:avLst/>
            </a:prstGeom>
          </p:spPr>
        </p:pic>
        <p:sp>
          <p:nvSpPr>
            <p:cNvPr id="188" name="Прямоугольник 187"/>
            <p:cNvSpPr/>
            <p:nvPr/>
          </p:nvSpPr>
          <p:spPr>
            <a:xfrm>
              <a:off x="3614916" y="3386952"/>
              <a:ext cx="1719085" cy="461665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Web/</a:t>
              </a:r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Мобильное приложение (</a:t>
              </a:r>
              <a:r>
                <a:rPr lang="en-US" sz="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egov</a:t>
              </a:r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, система управления образованием)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3352801" y="4345951"/>
              <a:ext cx="637487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Обращение</a:t>
              </a:r>
            </a:p>
          </p:txBody>
        </p:sp>
        <p:grpSp>
          <p:nvGrpSpPr>
            <p:cNvPr id="191" name="Группа 206"/>
            <p:cNvGrpSpPr/>
            <p:nvPr/>
          </p:nvGrpSpPr>
          <p:grpSpPr>
            <a:xfrm>
              <a:off x="5397166" y="1605020"/>
              <a:ext cx="226381" cy="319719"/>
              <a:chOff x="1731146" y="1631100"/>
              <a:chExt cx="301841" cy="319719"/>
            </a:xfrm>
          </p:grpSpPr>
          <p:sp>
            <p:nvSpPr>
              <p:cNvPr id="192" name="Овал 191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1746290" y="1643042"/>
                <a:ext cx="202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194" name="Прямоугольник 193"/>
            <p:cNvSpPr/>
            <p:nvPr/>
          </p:nvSpPr>
          <p:spPr>
            <a:xfrm>
              <a:off x="5173668" y="1161711"/>
              <a:ext cx="650922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Фотография 3х4</a:t>
              </a: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5250133" y="1964934"/>
              <a:ext cx="562839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Фотограф</a:t>
              </a:r>
            </a:p>
          </p:txBody>
        </p:sp>
        <p:sp>
          <p:nvSpPr>
            <p:cNvPr id="196" name="Правая фигурная скобка 195"/>
            <p:cNvSpPr/>
            <p:nvPr/>
          </p:nvSpPr>
          <p:spPr>
            <a:xfrm rot="5400000">
              <a:off x="5459654" y="2002294"/>
              <a:ext cx="59171" cy="43201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078890" y="2203902"/>
              <a:ext cx="8135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</a:rPr>
                <a:t> 4 </a:t>
              </a:r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</a:rPr>
                <a:t>обращение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264402" y="3807828"/>
              <a:ext cx="733628" cy="461665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kk-KZ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Прием приказа о зачислении</a:t>
              </a:r>
              <a:endPara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</a:endParaRPr>
            </a:p>
          </p:txBody>
        </p:sp>
        <p:cxnSp>
          <p:nvCxnSpPr>
            <p:cNvPr id="216" name="Прямая соединительная линия 215"/>
            <p:cNvCxnSpPr/>
            <p:nvPr/>
          </p:nvCxnSpPr>
          <p:spPr>
            <a:xfrm flipV="1">
              <a:off x="6480650" y="1778000"/>
              <a:ext cx="0" cy="69146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>
              <a:off x="2998491" y="2522053"/>
              <a:ext cx="3483272" cy="887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 flipV="1">
              <a:off x="2991017" y="1945941"/>
              <a:ext cx="3726" cy="52168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4" name="Группа 223"/>
            <p:cNvGrpSpPr/>
            <p:nvPr/>
          </p:nvGrpSpPr>
          <p:grpSpPr>
            <a:xfrm>
              <a:off x="2874096" y="1617208"/>
              <a:ext cx="239079" cy="319879"/>
              <a:chOff x="1731146" y="1630817"/>
              <a:chExt cx="301841" cy="319879"/>
            </a:xfrm>
          </p:grpSpPr>
          <p:sp>
            <p:nvSpPr>
              <p:cNvPr id="225" name="Овал 224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1755890" y="1630817"/>
                <a:ext cx="264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86" name="Прямоугольник 285"/>
            <p:cNvSpPr>
              <a:spLocks/>
            </p:cNvSpPr>
            <p:nvPr/>
          </p:nvSpPr>
          <p:spPr>
            <a:xfrm>
              <a:off x="1691526" y="2298910"/>
              <a:ext cx="931046" cy="430887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Родитель/опекун</a:t>
              </a:r>
            </a:p>
          </p:txBody>
        </p:sp>
        <p:pic>
          <p:nvPicPr>
            <p:cNvPr id="287" name="Рисунок 28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2047" y="3776012"/>
              <a:ext cx="673834" cy="1041077"/>
            </a:xfrm>
            <a:prstGeom prst="rect">
              <a:avLst/>
            </a:prstGeom>
            <a:effectLst/>
          </p:spPr>
        </p:pic>
        <p:sp>
          <p:nvSpPr>
            <p:cNvPr id="288" name="Прямоугольник 287"/>
            <p:cNvSpPr>
              <a:spLocks/>
            </p:cNvSpPr>
            <p:nvPr/>
          </p:nvSpPr>
          <p:spPr>
            <a:xfrm>
              <a:off x="2611934" y="4951369"/>
              <a:ext cx="931046" cy="430887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Родитель/опекун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3364979" y="1161711"/>
              <a:ext cx="537648" cy="33855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Адресная справка</a:t>
              </a:r>
            </a:p>
          </p:txBody>
        </p:sp>
        <p:grpSp>
          <p:nvGrpSpPr>
            <p:cNvPr id="120" name="Группа 119"/>
            <p:cNvGrpSpPr/>
            <p:nvPr/>
          </p:nvGrpSpPr>
          <p:grpSpPr>
            <a:xfrm>
              <a:off x="5938765" y="1607683"/>
              <a:ext cx="239079" cy="319879"/>
              <a:chOff x="1731146" y="1630817"/>
              <a:chExt cx="301841" cy="319879"/>
            </a:xfrm>
          </p:grpSpPr>
          <p:sp>
            <p:nvSpPr>
              <p:cNvPr id="121" name="Овал 120"/>
              <p:cNvSpPr/>
              <p:nvPr/>
            </p:nvSpPr>
            <p:spPr>
              <a:xfrm>
                <a:off x="1731146" y="1631100"/>
                <a:ext cx="301841" cy="3195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755890" y="1630817"/>
                <a:ext cx="2640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132" name="Прямоугольник 131"/>
            <p:cNvSpPr/>
            <p:nvPr/>
          </p:nvSpPr>
          <p:spPr>
            <a:xfrm>
              <a:off x="5835920" y="1955409"/>
              <a:ext cx="487403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j-ea"/>
                </a:rPr>
                <a:t>Школа</a:t>
              </a:r>
            </a:p>
          </p:txBody>
        </p:sp>
        <p:sp>
          <p:nvSpPr>
            <p:cNvPr id="135" name="Правая фигурная скобка 134"/>
            <p:cNvSpPr/>
            <p:nvPr/>
          </p:nvSpPr>
          <p:spPr>
            <a:xfrm rot="5400000">
              <a:off x="6038297" y="1973719"/>
              <a:ext cx="59171" cy="43201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678965" y="2218189"/>
              <a:ext cx="7653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  <a:ea typeface="+mj-ea"/>
                </a:rPr>
                <a:t> 5 </a:t>
              </a:r>
              <a:r>
                <a:rPr lang="ru-RU" sz="800" dirty="0">
                  <a:solidFill>
                    <a:srgbClr val="FF0000"/>
                  </a:solidFill>
                  <a:latin typeface="Arial" panose="020B0604020202020204" pitchFamily="34" charset="0"/>
                </a:rPr>
                <a:t>обращение</a:t>
              </a:r>
              <a:endParaRPr lang="ru-RU" sz="800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5830894" y="1161711"/>
              <a:ext cx="591413" cy="215444"/>
            </a:xfrm>
            <a:prstGeom prst="rect">
              <a:avLst/>
            </a:prstGeom>
          </p:spPr>
          <p:txBody>
            <a:bodyPr wrap="square" lIns="28519" rIns="28519" anchor="ctr" anchorCtr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Заявление</a:t>
              </a:r>
            </a:p>
          </p:txBody>
        </p:sp>
        <p:cxnSp>
          <p:nvCxnSpPr>
            <p:cNvPr id="185" name="Прямая соединительная линия 184"/>
            <p:cNvCxnSpPr/>
            <p:nvPr/>
          </p:nvCxnSpPr>
          <p:spPr>
            <a:xfrm flipH="1" flipV="1">
              <a:off x="6138862" y="1771652"/>
              <a:ext cx="335180" cy="116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Рисунок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2"/>
            <a:ext cx="12200467" cy="807720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899135" y="116966"/>
            <a:ext cx="8372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+mj-ea"/>
              </a:rPr>
              <a:t>Бизнес – процесс приема в школу.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617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13763</TotalTime>
  <Words>2941</Words>
  <Application>Microsoft Office PowerPoint</Application>
  <PresentationFormat>Широкоэкранный</PresentationFormat>
  <Paragraphs>961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Цифровизация системы 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ДЕТСКИЕ САДЫ, ШКОЛЫ, КОЛЛЕДЖИ единая платформа с электронным контентом BILIMLand.kz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Beybut S. Esenbaev</dc:creator>
  <cp:lastModifiedBy>Desigen</cp:lastModifiedBy>
  <cp:revision>1068</cp:revision>
  <cp:lastPrinted>2018-04-13T12:15:21Z</cp:lastPrinted>
  <dcterms:created xsi:type="dcterms:W3CDTF">2017-06-19T05:07:51Z</dcterms:created>
  <dcterms:modified xsi:type="dcterms:W3CDTF">2018-04-25T06:21:32Z</dcterms:modified>
</cp:coreProperties>
</file>