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0" r:id="rId3"/>
    <p:sldId id="283" r:id="rId4"/>
    <p:sldId id="275" r:id="rId5"/>
    <p:sldId id="285" r:id="rId6"/>
    <p:sldId id="284" r:id="rId7"/>
    <p:sldId id="282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08" autoAdjust="0"/>
    <p:restoredTop sz="94660"/>
  </p:normalViewPr>
  <p:slideViewPr>
    <p:cSldViewPr>
      <p:cViewPr varScale="1">
        <p:scale>
          <a:sx n="86" d="100"/>
          <a:sy n="86" d="100"/>
        </p:scale>
        <p:origin x="84" y="10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ocuments\&#1050;&#1085;&#1080;&#1075;&#1072;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355712"/>
        <c:axId val="192390272"/>
      </c:barChart>
      <c:catAx>
        <c:axId val="19235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2390272"/>
        <c:crosses val="autoZero"/>
        <c:auto val="1"/>
        <c:lblAlgn val="ctr"/>
        <c:lblOffset val="100"/>
        <c:noMultiLvlLbl val="0"/>
      </c:catAx>
      <c:valAx>
        <c:axId val="192390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35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A9933-0526-4191-B4C8-6609D9FA2510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2F05B-26E1-48A8-ABAE-2996D34B2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6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F05B-26E1-48A8-ABAE-2996D34B2B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5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338" y="1350963"/>
            <a:ext cx="6477000" cy="3643312"/>
          </a:xfrm>
          <a:prstGeom prst="rect">
            <a:avLst/>
          </a:prstGeom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79320" y="5196472"/>
            <a:ext cx="5438520" cy="4251481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72" name="Номер слайда 3"/>
          <p:cNvSpPr txBox="1"/>
          <p:nvPr/>
        </p:nvSpPr>
        <p:spPr>
          <a:xfrm>
            <a:off x="3849840" y="10256267"/>
            <a:ext cx="2945880" cy="54200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79C835C-3FFE-43AD-A6CE-FA6585101400}" type="slidenum">
              <a:rPr lang="x-none" sz="1200" b="0" strike="noStrike" spc="-1">
                <a:latin typeface="+mn-lt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754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338" y="1350963"/>
            <a:ext cx="6477000" cy="3643312"/>
          </a:xfrm>
          <a:prstGeom prst="rect">
            <a:avLst/>
          </a:prstGeom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79320" y="5196472"/>
            <a:ext cx="5438520" cy="4251481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72" name="Номер слайда 3"/>
          <p:cNvSpPr txBox="1"/>
          <p:nvPr/>
        </p:nvSpPr>
        <p:spPr>
          <a:xfrm>
            <a:off x="3849840" y="10256267"/>
            <a:ext cx="2945880" cy="54200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79C835C-3FFE-43AD-A6CE-FA6585101400}" type="slidenum">
              <a:rPr lang="x-none" sz="1200" b="0" strike="noStrike" spc="-1">
                <a:latin typeface="+mn-lt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754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157810" y="314280"/>
            <a:ext cx="3671730" cy="450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13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3"/>
          <p:cNvPicPr/>
          <p:nvPr/>
        </p:nvPicPr>
        <p:blipFill>
          <a:blip r:embed="rId3"/>
          <a:stretch/>
        </p:blipFill>
        <p:spPr>
          <a:xfrm>
            <a:off x="0" y="0"/>
            <a:ext cx="6777810" cy="514323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2"/>
          <p:cNvPicPr/>
          <p:nvPr/>
        </p:nvPicPr>
        <p:blipFill>
          <a:blip r:embed="rId4"/>
          <a:stretch/>
        </p:blipFill>
        <p:spPr>
          <a:xfrm>
            <a:off x="0" y="0"/>
            <a:ext cx="9143820" cy="514323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6"/>
          <p:cNvPicPr/>
          <p:nvPr/>
        </p:nvPicPr>
        <p:blipFill>
          <a:blip r:embed="rId5"/>
          <a:stretch/>
        </p:blipFill>
        <p:spPr>
          <a:xfrm>
            <a:off x="7641810" y="2921400"/>
            <a:ext cx="1002510" cy="1056240"/>
          </a:xfrm>
          <a:prstGeom prst="rect">
            <a:avLst/>
          </a:prstGeom>
          <a:ln w="0">
            <a:noFill/>
          </a:ln>
        </p:spPr>
      </p:pic>
      <p:sp>
        <p:nvSpPr>
          <p:cNvPr id="130" name="TextBox 21"/>
          <p:cNvSpPr/>
          <p:nvPr/>
        </p:nvSpPr>
        <p:spPr>
          <a:xfrm>
            <a:off x="6686614" y="4529521"/>
            <a:ext cx="1910395" cy="2528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k-KZ" sz="1200" b="1" spc="224" dirty="0">
                <a:solidFill>
                  <a:srgbClr val="203864"/>
                </a:solidFill>
                <a:latin typeface="Arial"/>
                <a:ea typeface="Cambria"/>
              </a:rPr>
              <a:t>Нұр-Сұлтан, </a:t>
            </a:r>
            <a:r>
              <a:rPr lang="en-US" sz="1200" b="1" spc="224" dirty="0">
                <a:solidFill>
                  <a:srgbClr val="203864"/>
                </a:solidFill>
                <a:latin typeface="Arial"/>
                <a:ea typeface="Cambria"/>
              </a:rPr>
              <a:t>202</a:t>
            </a:r>
            <a:r>
              <a:rPr lang="kk-KZ" sz="1200" b="1" spc="224" dirty="0">
                <a:solidFill>
                  <a:srgbClr val="203864"/>
                </a:solidFill>
                <a:latin typeface="Arial"/>
                <a:ea typeface="Cambria"/>
              </a:rPr>
              <a:t>2</a:t>
            </a:r>
            <a:endParaRPr lang="ru-RU" sz="1200" spc="-1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4A1248-3EE1-6FBE-9D13-0081DAA60BD1}"/>
              </a:ext>
            </a:extLst>
          </p:cNvPr>
          <p:cNvSpPr txBox="1"/>
          <p:nvPr/>
        </p:nvSpPr>
        <p:spPr>
          <a:xfrm>
            <a:off x="179512" y="3616903"/>
            <a:ext cx="49541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медиациясын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жанжалдарды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бөлігінде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саясат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ұсынымдар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6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Заголовок 1"/>
          <p:cNvSpPr/>
          <p:nvPr/>
        </p:nvSpPr>
        <p:spPr>
          <a:xfrm>
            <a:off x="4075605" y="-141480"/>
            <a:ext cx="3710813" cy="32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kk-KZ" sz="788" b="1" spc="-1">
                <a:solidFill>
                  <a:srgbClr val="FFFFFF"/>
                </a:solidFill>
                <a:latin typeface="Arial"/>
              </a:rPr>
              <a:t>МАТЕРИАЛДЫҚ ТЕХНИКАЛЫҚ ЖАБДЫҚТАЛУЫ</a:t>
            </a:r>
            <a:endParaRPr lang="ru-RU" sz="788" spc="-1">
              <a:latin typeface="Arial"/>
            </a:endParaRPr>
          </a:p>
        </p:txBody>
      </p:sp>
      <p:sp>
        <p:nvSpPr>
          <p:cNvPr id="316" name="Заголовок 1"/>
          <p:cNvSpPr/>
          <p:nvPr/>
        </p:nvSpPr>
        <p:spPr>
          <a:xfrm>
            <a:off x="1146037" y="-136890"/>
            <a:ext cx="3077393" cy="32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kk-KZ" sz="675" b="1" spc="-1">
                <a:solidFill>
                  <a:srgbClr val="FFFFFF"/>
                </a:solidFill>
                <a:latin typeface="Arial"/>
              </a:rPr>
              <a:t>шағын </a:t>
            </a:r>
            <a:r>
              <a:rPr lang="kk-KZ" sz="788" b="1" spc="-1">
                <a:solidFill>
                  <a:srgbClr val="FFFFFF"/>
                </a:solidFill>
                <a:latin typeface="Arial"/>
              </a:rPr>
              <a:t>жинақты</a:t>
            </a:r>
            <a:r>
              <a:rPr lang="kk-KZ" sz="675" b="1" spc="-1">
                <a:solidFill>
                  <a:srgbClr val="FFFFFF"/>
                </a:solidFill>
                <a:latin typeface="Arial"/>
              </a:rPr>
              <a:t> мектеп</a:t>
            </a:r>
            <a:endParaRPr lang="ru-RU" sz="675" spc="-1">
              <a:latin typeface="Arial"/>
            </a:endParaRPr>
          </a:p>
        </p:txBody>
      </p:sp>
      <p:pic>
        <p:nvPicPr>
          <p:cNvPr id="317" name="Picture 2"/>
          <p:cNvPicPr/>
          <p:nvPr/>
        </p:nvPicPr>
        <p:blipFill>
          <a:blip r:embed="rId3"/>
          <a:stretch/>
        </p:blipFill>
        <p:spPr>
          <a:xfrm>
            <a:off x="0" y="19440"/>
            <a:ext cx="8388424" cy="438750"/>
          </a:xfrm>
          <a:prstGeom prst="rect">
            <a:avLst/>
          </a:prstGeom>
          <a:ln w="0">
            <a:noFill/>
          </a:ln>
        </p:spPr>
      </p:pic>
      <p:pic>
        <p:nvPicPr>
          <p:cNvPr id="318" name="Picture 6"/>
          <p:cNvPicPr/>
          <p:nvPr/>
        </p:nvPicPr>
        <p:blipFill>
          <a:blip r:embed="rId4"/>
          <a:stretch/>
        </p:blipFill>
        <p:spPr>
          <a:xfrm>
            <a:off x="8451875" y="47581"/>
            <a:ext cx="359064" cy="373950"/>
          </a:xfrm>
          <a:prstGeom prst="rect">
            <a:avLst/>
          </a:prstGeom>
          <a:ln w="0">
            <a:noFill/>
          </a:ln>
        </p:spPr>
      </p:pic>
      <p:sp>
        <p:nvSpPr>
          <p:cNvPr id="2" name="AutoShape 2" descr="blob:https://web.whatsapp.com/3fabb0e3-3cf7-48ab-9990-4045b79afffa"/>
          <p:cNvSpPr>
            <a:spLocks noChangeAspect="1" noChangeArrowheads="1"/>
          </p:cNvSpPr>
          <p:nvPr/>
        </p:nvSpPr>
        <p:spPr bwMode="auto">
          <a:xfrm>
            <a:off x="1230511" y="-108346"/>
            <a:ext cx="17145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 sz="1013"/>
          </a:p>
        </p:txBody>
      </p:sp>
      <p:sp>
        <p:nvSpPr>
          <p:cNvPr id="3" name="AutoShape 4" descr="blob:https://web.whatsapp.com/3fabb0e3-3cf7-48ab-9990-4045b79afffa"/>
          <p:cNvSpPr>
            <a:spLocks noChangeAspect="1" noChangeArrowheads="1"/>
          </p:cNvSpPr>
          <p:nvPr/>
        </p:nvSpPr>
        <p:spPr bwMode="auto">
          <a:xfrm>
            <a:off x="1316236" y="5955"/>
            <a:ext cx="17145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 sz="1013"/>
          </a:p>
        </p:txBody>
      </p:sp>
      <p:sp>
        <p:nvSpPr>
          <p:cNvPr id="7" name="AutoShape 6" descr="blob:https://web.whatsapp.com/3fabb0e3-3cf7-48ab-9990-4045b79afffa"/>
          <p:cNvSpPr>
            <a:spLocks noChangeAspect="1" noChangeArrowheads="1"/>
          </p:cNvSpPr>
          <p:nvPr/>
        </p:nvSpPr>
        <p:spPr bwMode="auto">
          <a:xfrm>
            <a:off x="1401961" y="120255"/>
            <a:ext cx="17145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 sz="1013"/>
          </a:p>
        </p:txBody>
      </p:sp>
      <p:sp>
        <p:nvSpPr>
          <p:cNvPr id="11" name="AutoShape 4" descr="Missão, Visão e Valores | Maringá Soldas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9" name="TextBox 8"/>
          <p:cNvSpPr txBox="1"/>
          <p:nvPr/>
        </p:nvSpPr>
        <p:spPr>
          <a:xfrm>
            <a:off x="2711503" y="94754"/>
            <a:ext cx="316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Құрылымы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68814"/>
              </p:ext>
            </p:extLst>
          </p:nvPr>
        </p:nvGraphicFramePr>
        <p:xfrm>
          <a:off x="298994" y="711736"/>
          <a:ext cx="7848872" cy="3978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8364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Кіріспе</a:t>
                      </a:r>
                      <a:endParaRPr lang="ru-RU" sz="2000" b="0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57200" indent="-457200" algn="just">
                        <a:buFont typeface="Wingdings" panose="05000000000000000000" pitchFamily="2" charset="2"/>
                        <a:buAutoNum type="arabicPeriod"/>
                      </a:pP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Мектеп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медиациясын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дамытудың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халықаралық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тәжірибесі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457200" indent="-457200" algn="just">
                        <a:buFont typeface="Wingdings" panose="05000000000000000000" pitchFamily="2" charset="2"/>
                        <a:buAutoNum type="arabicPeriod"/>
                      </a:pP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Білім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беру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ұйымдарында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жанжалды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жағдайларды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шешуде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медиацияны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жүргізу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ерекшеліктері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457200" indent="-457200" algn="just">
                        <a:buFont typeface="Wingdings" panose="05000000000000000000" pitchFamily="2" charset="2"/>
                        <a:buAutoNum type="arabicPeriod"/>
                      </a:pP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Білім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беру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ұйымдарында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мектеп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медиациясының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жұмыс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істеуі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дамуы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бойынша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әдістемелік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ұсынымдар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Қорытынды</a:t>
                      </a:r>
                      <a:endParaRPr lang="ru-RU" sz="2000" b="0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Пайдаланылған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әдебиеттер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тізімі</a:t>
                      </a:r>
                      <a:endParaRPr lang="ru-RU" sz="2000" b="0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2000" b="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Қосымша</a:t>
                      </a:r>
                      <a:endParaRPr lang="ru-RU" sz="2000" b="0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indent="-228600" algn="just">
                        <a:buFont typeface="Wingdings" panose="05000000000000000000" pitchFamily="2" charset="2"/>
                        <a:buAutoNum type="arabicPlain" startAt="4"/>
                      </a:pPr>
                      <a:endParaRPr lang="kk-KZ" sz="1100" b="0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9992" y="3723878"/>
            <a:ext cx="3807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</a:rPr>
              <a:t>Әзірлеу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тілі</a:t>
            </a:r>
            <a:r>
              <a:rPr lang="ru-RU" sz="2000" dirty="0">
                <a:solidFill>
                  <a:srgbClr val="002060"/>
                </a:solidFill>
              </a:rPr>
              <a:t>: </a:t>
            </a:r>
            <a:r>
              <a:rPr lang="ru-RU" sz="2000" dirty="0" err="1">
                <a:solidFill>
                  <a:srgbClr val="002060"/>
                </a:solidFill>
              </a:rPr>
              <a:t>орыс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err="1">
                <a:solidFill>
                  <a:srgbClr val="002060"/>
                </a:solidFill>
              </a:rPr>
              <a:t>Көлемі</a:t>
            </a:r>
            <a:r>
              <a:rPr lang="ru-RU" sz="2000" dirty="0">
                <a:solidFill>
                  <a:srgbClr val="002060"/>
                </a:solidFill>
              </a:rPr>
              <a:t>: 8 б. т.</a:t>
            </a:r>
          </a:p>
        </p:txBody>
      </p:sp>
    </p:spTree>
    <p:extLst>
      <p:ext uri="{BB962C8B-B14F-4D97-AF65-F5344CB8AC3E}">
        <p14:creationId xmlns:p14="http://schemas.microsoft.com/office/powerpoint/2010/main" val="249492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Заголовок 1"/>
          <p:cNvSpPr/>
          <p:nvPr/>
        </p:nvSpPr>
        <p:spPr>
          <a:xfrm>
            <a:off x="4075605" y="-141480"/>
            <a:ext cx="3710813" cy="32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kk-KZ" sz="788" b="1" spc="-1">
                <a:solidFill>
                  <a:srgbClr val="FFFFFF"/>
                </a:solidFill>
                <a:latin typeface="Arial"/>
              </a:rPr>
              <a:t>МАТЕРИАЛДЫҚ ТЕХНИКАЛЫҚ ЖАБДЫҚТАЛУЫ</a:t>
            </a:r>
            <a:endParaRPr lang="ru-RU" sz="788" spc="-1">
              <a:latin typeface="Arial"/>
            </a:endParaRPr>
          </a:p>
        </p:txBody>
      </p:sp>
      <p:sp>
        <p:nvSpPr>
          <p:cNvPr id="316" name="Заголовок 1"/>
          <p:cNvSpPr/>
          <p:nvPr/>
        </p:nvSpPr>
        <p:spPr>
          <a:xfrm>
            <a:off x="1146037" y="-136890"/>
            <a:ext cx="3077393" cy="32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kk-KZ" sz="675" b="1" spc="-1">
                <a:solidFill>
                  <a:srgbClr val="FFFFFF"/>
                </a:solidFill>
                <a:latin typeface="Arial"/>
              </a:rPr>
              <a:t>шағын </a:t>
            </a:r>
            <a:r>
              <a:rPr lang="kk-KZ" sz="788" b="1" spc="-1">
                <a:solidFill>
                  <a:srgbClr val="FFFFFF"/>
                </a:solidFill>
                <a:latin typeface="Arial"/>
              </a:rPr>
              <a:t>жинақты</a:t>
            </a:r>
            <a:r>
              <a:rPr lang="kk-KZ" sz="675" b="1" spc="-1">
                <a:solidFill>
                  <a:srgbClr val="FFFFFF"/>
                </a:solidFill>
                <a:latin typeface="Arial"/>
              </a:rPr>
              <a:t> мектеп</a:t>
            </a:r>
            <a:endParaRPr lang="ru-RU" sz="675" spc="-1">
              <a:latin typeface="Arial"/>
            </a:endParaRPr>
          </a:p>
        </p:txBody>
      </p:sp>
      <p:pic>
        <p:nvPicPr>
          <p:cNvPr id="317" name="Picture 2"/>
          <p:cNvPicPr/>
          <p:nvPr/>
        </p:nvPicPr>
        <p:blipFill>
          <a:blip r:embed="rId3"/>
          <a:stretch/>
        </p:blipFill>
        <p:spPr>
          <a:xfrm>
            <a:off x="0" y="19440"/>
            <a:ext cx="8388424" cy="438750"/>
          </a:xfrm>
          <a:prstGeom prst="rect">
            <a:avLst/>
          </a:prstGeom>
          <a:ln w="0">
            <a:noFill/>
          </a:ln>
        </p:spPr>
      </p:pic>
      <p:pic>
        <p:nvPicPr>
          <p:cNvPr id="318" name="Picture 6"/>
          <p:cNvPicPr/>
          <p:nvPr/>
        </p:nvPicPr>
        <p:blipFill>
          <a:blip r:embed="rId4"/>
          <a:stretch/>
        </p:blipFill>
        <p:spPr>
          <a:xfrm>
            <a:off x="8451875" y="47581"/>
            <a:ext cx="359064" cy="373950"/>
          </a:xfrm>
          <a:prstGeom prst="rect">
            <a:avLst/>
          </a:prstGeom>
          <a:ln w="0">
            <a:noFill/>
          </a:ln>
        </p:spPr>
      </p:pic>
      <p:sp>
        <p:nvSpPr>
          <p:cNvPr id="2" name="AutoShape 2" descr="blob:https://web.whatsapp.com/3fabb0e3-3cf7-48ab-9990-4045b79afffa"/>
          <p:cNvSpPr>
            <a:spLocks noChangeAspect="1" noChangeArrowheads="1"/>
          </p:cNvSpPr>
          <p:nvPr/>
        </p:nvSpPr>
        <p:spPr bwMode="auto">
          <a:xfrm>
            <a:off x="1230511" y="-108346"/>
            <a:ext cx="17145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 sz="1013"/>
          </a:p>
        </p:txBody>
      </p:sp>
      <p:sp>
        <p:nvSpPr>
          <p:cNvPr id="3" name="AutoShape 4" descr="blob:https://web.whatsapp.com/3fabb0e3-3cf7-48ab-9990-4045b79afffa"/>
          <p:cNvSpPr>
            <a:spLocks noChangeAspect="1" noChangeArrowheads="1"/>
          </p:cNvSpPr>
          <p:nvPr/>
        </p:nvSpPr>
        <p:spPr bwMode="auto">
          <a:xfrm>
            <a:off x="1316236" y="5955"/>
            <a:ext cx="17145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 sz="1013"/>
          </a:p>
        </p:txBody>
      </p:sp>
      <p:sp>
        <p:nvSpPr>
          <p:cNvPr id="7" name="AutoShape 6" descr="blob:https://web.whatsapp.com/3fabb0e3-3cf7-48ab-9990-4045b79afffa"/>
          <p:cNvSpPr>
            <a:spLocks noChangeAspect="1" noChangeArrowheads="1"/>
          </p:cNvSpPr>
          <p:nvPr/>
        </p:nvSpPr>
        <p:spPr bwMode="auto">
          <a:xfrm>
            <a:off x="1401961" y="120255"/>
            <a:ext cx="17145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 sz="1013"/>
          </a:p>
        </p:txBody>
      </p:sp>
      <p:sp>
        <p:nvSpPr>
          <p:cNvPr id="11" name="AutoShape 4" descr="Missão, Visão e Valores | Maringá Soldas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9" name="TextBox 8"/>
          <p:cNvSpPr txBox="1"/>
          <p:nvPr/>
        </p:nvSpPr>
        <p:spPr>
          <a:xfrm>
            <a:off x="1401962" y="94754"/>
            <a:ext cx="6266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Мектептегі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медиация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дегеніміз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не?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797711"/>
              </p:ext>
            </p:extLst>
          </p:nvPr>
        </p:nvGraphicFramePr>
        <p:xfrm>
          <a:off x="467544" y="627534"/>
          <a:ext cx="8424936" cy="4399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9739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«Медиация»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термині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латынның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mediatio</a:t>
                      </a:r>
                      <a:r>
                        <a:rPr lang="en-US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-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медиация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деген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сөзінен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шыққан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</a:p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Медиация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бұл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қатысушылар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қақтығысушы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тараптар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өздерінің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қақтығыстарын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бейтарап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үшінші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тараптың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медиатордың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көмегімен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шешетін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процесс.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Мектеп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медиациясы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қызметінің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негізгі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мақсаты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білім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алушылардың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толыққанды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дамуы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мен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әлеуметтенуі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үшін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оның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ішінде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өмірлік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қиын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жағдайлар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туындаған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кезде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оның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ішінде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олардың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заңмен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қайшылыққа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түсуі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үшін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қолайлы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ізгілікті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және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қауіпсіз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кеңістік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(орта)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қалыптастыру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</a:p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Мектеп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Медиация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қызметінің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негізгі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функциялары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Қалпына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келтіру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қоғамдағы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жәбірленуші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мен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құқық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бұзушының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мәртебесін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олардың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арасындағы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қарым-қатынасты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және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мектеп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қауымдастығын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қалпына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келтіру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Білім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беру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білім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алушылар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мен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педагогтердің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коммуникативтік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құзыреттілігін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арттыру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Тәрбиелік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рефлексияны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дербестікті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дамытуды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жауапкершілікті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өзіне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алуды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болашақты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жоспарлауды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қарым-қатынас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құндылығын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түсінуді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ынталандыру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Профилактикалық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жанжалдардың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алдын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алу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).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Мектеп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медиациясы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әдісі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дауларды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шешудің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заманауи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балама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тәсілі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ретінде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білім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беру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процесіне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қатысушылар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арасындағы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дауларды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шешу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және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жанжалды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жағдайларды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болдырмау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үшін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қолданылатын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инновациялық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әдіс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kk-KZ" sz="1400" b="0" baseline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+86,9 млрд Р.svg 1 Инфографика ПРОМЫШЛЕННОСТЬ v3.svg 1 группа анг.svg 1  группа.svg 1 динамика роста врп.svg 1.svg 10 бизнес инкубаторов иконка.svg  100 научных.svg 11 высш заведений 16 филиалов.svg 11.svg 12.svg 1200.svg 13  ..."/>
          <p:cNvSpPr>
            <a:spLocks noChangeAspect="1" noChangeArrowheads="1"/>
          </p:cNvSpPr>
          <p:nvPr/>
        </p:nvSpPr>
        <p:spPr bwMode="auto">
          <a:xfrm>
            <a:off x="116681" y="-10834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BACC044-9F5C-4CAE-82A8-D3B22EC68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753" y="38593"/>
            <a:ext cx="7567052" cy="5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2559DFE7-FACA-4EB0-B005-2CC6B27C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1448" y="65097"/>
            <a:ext cx="355235" cy="3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90A7EE0-D6F1-43D2-BA5A-8B4F9F7DC9FF}"/>
              </a:ext>
            </a:extLst>
          </p:cNvPr>
          <p:cNvSpPr txBox="1"/>
          <p:nvPr/>
        </p:nvSpPr>
        <p:spPr>
          <a:xfrm>
            <a:off x="451083" y="576265"/>
            <a:ext cx="3495527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79DC3D-6D09-45EB-B38E-3A4300642B27}"/>
              </a:ext>
            </a:extLst>
          </p:cNvPr>
          <p:cNvSpPr txBox="1"/>
          <p:nvPr/>
        </p:nvSpPr>
        <p:spPr>
          <a:xfrm>
            <a:off x="1259632" y="576266"/>
            <a:ext cx="7567052" cy="64633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Өзектілігі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Тәуекел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тобындағы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балаларды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ерте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анықтау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оларға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уақтылы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көмек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көрсету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буллингтің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жолын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кесу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мақсатында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ұйымдарының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психологиялық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қызметтерінің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мектептердегі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татуласу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қызметтерінің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жұмысын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күшейту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жоспарлануда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2D07D94-11F5-490D-845A-7BDE6BD8F064}"/>
              </a:ext>
            </a:extLst>
          </p:cNvPr>
          <p:cNvCxnSpPr>
            <a:cxnSpLocks/>
          </p:cNvCxnSpPr>
          <p:nvPr/>
        </p:nvCxnSpPr>
        <p:spPr>
          <a:xfrm>
            <a:off x="4321922" y="3753048"/>
            <a:ext cx="0" cy="78702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A892523-5395-4C0D-9993-EB9604B1D7FC}"/>
              </a:ext>
            </a:extLst>
          </p:cNvPr>
          <p:cNvSpPr txBox="1"/>
          <p:nvPr/>
        </p:nvSpPr>
        <p:spPr>
          <a:xfrm>
            <a:off x="5940152" y="3917079"/>
            <a:ext cx="3024336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79DC3D-6D09-45EB-B38E-3A4300642B27}"/>
              </a:ext>
            </a:extLst>
          </p:cNvPr>
          <p:cNvSpPr txBox="1"/>
          <p:nvPr/>
        </p:nvSpPr>
        <p:spPr>
          <a:xfrm>
            <a:off x="1259632" y="1347614"/>
            <a:ext cx="7567052" cy="193899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indent="450215" algn="just"/>
            <a:r>
              <a:rPr lang="ru-RU" sz="1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Әдістемелік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ұсынымдардың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мақсаты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педагогтерге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орта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ұйымдарында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мектеп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медиациясы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қызметін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ұйымдастыруға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оның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істеуіне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әдістемелік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көмек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көрсету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Негізгі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міндеттері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71450" indent="-171450" algn="just">
              <a:buFontTx/>
              <a:buChar char="-"/>
            </a:pP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мектеп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медиациясын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дамытудың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халықаралық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тәжірибесін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зерделеу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ұйымдарында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жанжалды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жағдайларды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шешуде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медиацияны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жүргізу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ерекшеліктерін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анықтау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ұйымдарында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мектеп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медиациясының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істеуі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дамуы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әдістемелік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ұсынымдар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әзірлеу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Зерттеу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нысаны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мектептегі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қақтығыстар</a:t>
            </a:r>
            <a:endParaRPr lang="ru-RU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Зерттеу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пәні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мектептегі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медиация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қызметі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3436645"/>
            <a:ext cx="7567051" cy="156966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АҚШ, Италия, Португалия, Германия, Белоруссия, Украина,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Ресей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мектептік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медиацияны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дамыту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тәжірибесі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зерттелді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Әлемде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мектептегі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медиацияның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көптеген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модельдері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бағдарламалары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бар: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құрдастарының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медиациясы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көп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мәдениетті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медиация,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мектептегі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татуласу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қызметі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мектептегі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медиация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қызметі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2010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Нұрсұлтан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қаласының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мектептерінде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Қазақстанның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жекелеген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өңірлерінде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мектептегі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татуласу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(медиация)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қызметін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енгізу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жөніндегі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пилоттық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жоба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қосылды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бірақ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әлі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де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кеңінен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дамымаған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(ҚР «Медиация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Қазақстан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Республикасындағы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медиация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рәсімдері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заңдары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«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Медиаторларды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даярлау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бағдарламасы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оқытудан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өту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ережелері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»(2011ж.)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8906" y="5817"/>
            <a:ext cx="7446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Өзектілігі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мақсаттары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міндеттері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Халықаралық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отандық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тәжірибе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576266"/>
            <a:ext cx="1000145" cy="98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3" y="1779661"/>
            <a:ext cx="885843" cy="104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4" y="3286606"/>
            <a:ext cx="912322" cy="117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6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037536-1E48-5448-93EC-99F101516D37}"/>
              </a:ext>
            </a:extLst>
          </p:cNvPr>
          <p:cNvSpPr/>
          <p:nvPr/>
        </p:nvSpPr>
        <p:spPr>
          <a:xfrm>
            <a:off x="521466" y="1280295"/>
            <a:ext cx="1296144" cy="574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Күш көрсету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5DB22E-F283-7A44-FCE2-0D81B6FA0237}"/>
              </a:ext>
            </a:extLst>
          </p:cNvPr>
          <p:cNvSpPr/>
          <p:nvPr/>
        </p:nvSpPr>
        <p:spPr>
          <a:xfrm>
            <a:off x="1011553" y="2211117"/>
            <a:ext cx="4752525" cy="766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Ересектер мен балалар әрекеті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FBAC43-5044-EEB1-B09F-FDB0DA2C3372}"/>
              </a:ext>
            </a:extLst>
          </p:cNvPr>
          <p:cNvSpPr/>
          <p:nvPr/>
        </p:nvSpPr>
        <p:spPr>
          <a:xfrm>
            <a:off x="3569724" y="1400793"/>
            <a:ext cx="2279700" cy="508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Жазалау мен соққы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B6E65EF-84E4-41C9-DD28-E2C44E104BFC}"/>
              </a:ext>
            </a:extLst>
          </p:cNvPr>
          <p:cNvSpPr/>
          <p:nvPr/>
        </p:nvSpPr>
        <p:spPr>
          <a:xfrm>
            <a:off x="6167423" y="1423562"/>
            <a:ext cx="2671254" cy="3340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Медиация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бейтарап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делдалдың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көмегімен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жанжалды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барынша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тиімді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шешуге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келіссөздер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процесі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ретінде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бірден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бірнеше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маңызды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міндеттерді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шешеді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соның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ішінде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біздің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еліміздің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азаматтарының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жаңа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табысты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ұрпағын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тәрбиелеуге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қатысты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BFC4DD-BF7C-19E2-8271-360C71EEEEB8}"/>
              </a:ext>
            </a:extLst>
          </p:cNvPr>
          <p:cNvSpPr/>
          <p:nvPr/>
        </p:nvSpPr>
        <p:spPr>
          <a:xfrm>
            <a:off x="2880503" y="3106232"/>
            <a:ext cx="2599445" cy="642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Мектептегі </a:t>
            </a:r>
            <a:r>
              <a:rPr lang="kk-K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медиация</a:t>
            </a:r>
            <a:r>
              <a:rPr lang="kk-K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қызметі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41BFCC4-64BA-6055-73F1-30E78C33553D}"/>
              </a:ext>
            </a:extLst>
          </p:cNvPr>
          <p:cNvCxnSpPr>
            <a:cxnSpLocks/>
          </p:cNvCxnSpPr>
          <p:nvPr/>
        </p:nvCxnSpPr>
        <p:spPr>
          <a:xfrm flipV="1">
            <a:off x="1795741" y="1689489"/>
            <a:ext cx="1656184" cy="2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A3C74DA-5164-BACC-9538-E63A5EBBAC9C}"/>
              </a:ext>
            </a:extLst>
          </p:cNvPr>
          <p:cNvCxnSpPr>
            <a:cxnSpLocks/>
          </p:cNvCxnSpPr>
          <p:nvPr/>
        </p:nvCxnSpPr>
        <p:spPr>
          <a:xfrm flipV="1">
            <a:off x="1567591" y="1885848"/>
            <a:ext cx="1947947" cy="1947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0C239954-9B6E-F682-8A96-90F246687046}"/>
              </a:ext>
            </a:extLst>
          </p:cNvPr>
          <p:cNvCxnSpPr>
            <a:cxnSpLocks/>
          </p:cNvCxnSpPr>
          <p:nvPr/>
        </p:nvCxnSpPr>
        <p:spPr>
          <a:xfrm>
            <a:off x="6274565" y="1632195"/>
            <a:ext cx="7713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F39D3A99-0DF4-A2DD-F3BD-9A48D0CDA916}"/>
              </a:ext>
            </a:extLst>
          </p:cNvPr>
          <p:cNvCxnSpPr>
            <a:cxnSpLocks/>
          </p:cNvCxnSpPr>
          <p:nvPr/>
        </p:nvCxnSpPr>
        <p:spPr>
          <a:xfrm>
            <a:off x="3977155" y="2226336"/>
            <a:ext cx="0" cy="335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4470D683-67EE-9797-291C-C6E12AA93626}"/>
              </a:ext>
            </a:extLst>
          </p:cNvPr>
          <p:cNvCxnSpPr>
            <a:cxnSpLocks/>
          </p:cNvCxnSpPr>
          <p:nvPr/>
        </p:nvCxnSpPr>
        <p:spPr>
          <a:xfrm flipV="1">
            <a:off x="1072846" y="1885848"/>
            <a:ext cx="0" cy="1791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5E54D315-267F-4FB0-B6D5-1140210F2A54}"/>
              </a:ext>
            </a:extLst>
          </p:cNvPr>
          <p:cNvCxnSpPr>
            <a:cxnSpLocks/>
          </p:cNvCxnSpPr>
          <p:nvPr/>
        </p:nvCxnSpPr>
        <p:spPr>
          <a:xfrm>
            <a:off x="3987966" y="3692277"/>
            <a:ext cx="0" cy="528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2">
            <a:extLst>
              <a:ext uri="{FF2B5EF4-FFF2-40B4-BE49-F238E27FC236}">
                <a16:creationId xmlns:a16="http://schemas.microsoft.com/office/drawing/2014/main" id="{C7990558-51DC-7A5F-92B3-6BE96A6F1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508" y="87912"/>
            <a:ext cx="7906984" cy="47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4455188A-C2BC-DD70-13F2-4E75C6DDA7F3}"/>
              </a:ext>
            </a:extLst>
          </p:cNvPr>
          <p:cNvSpPr txBox="1"/>
          <p:nvPr/>
        </p:nvSpPr>
        <p:spPr>
          <a:xfrm>
            <a:off x="2908622" y="90608"/>
            <a:ext cx="353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 ұсынымдар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Picture 6">
            <a:extLst>
              <a:ext uri="{FF2B5EF4-FFF2-40B4-BE49-F238E27FC236}">
                <a16:creationId xmlns:a16="http://schemas.microsoft.com/office/drawing/2014/main" id="{1F51DF6D-39A4-0AA5-C3A8-F1A2D1759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6791" y="98197"/>
            <a:ext cx="349198" cy="37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B2E223E6-5248-B062-71D1-62F4BB63F4AC}"/>
              </a:ext>
            </a:extLst>
          </p:cNvPr>
          <p:cNvSpPr/>
          <p:nvPr/>
        </p:nvSpPr>
        <p:spPr>
          <a:xfrm>
            <a:off x="320821" y="3493532"/>
            <a:ext cx="1872208" cy="1455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Мектептегі дау-  жанжалдар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33FE9BE-F8AE-7CAD-929E-D46333666D2D}"/>
              </a:ext>
            </a:extLst>
          </p:cNvPr>
          <p:cNvCxnSpPr>
            <a:cxnSpLocks/>
          </p:cNvCxnSpPr>
          <p:nvPr/>
        </p:nvCxnSpPr>
        <p:spPr>
          <a:xfrm>
            <a:off x="2198568" y="4308696"/>
            <a:ext cx="3968855" cy="34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099AFEC-16B0-B32A-5A46-A5C440482E95}"/>
              </a:ext>
            </a:extLst>
          </p:cNvPr>
          <p:cNvSpPr txBox="1"/>
          <p:nvPr/>
        </p:nvSpPr>
        <p:spPr>
          <a:xfrm>
            <a:off x="1072846" y="557916"/>
            <a:ext cx="7651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Жасөспірімдермен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педагогтермен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ата-аналармен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мектептегі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медиация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элементтерінің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схемасы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2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037536-1E48-5448-93EC-99F101516D37}"/>
              </a:ext>
            </a:extLst>
          </p:cNvPr>
          <p:cNvSpPr/>
          <p:nvPr/>
        </p:nvSpPr>
        <p:spPr>
          <a:xfrm>
            <a:off x="481440" y="473697"/>
            <a:ext cx="1296144" cy="290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5DB22E-F283-7A44-FCE2-0D81B6FA0237}"/>
              </a:ext>
            </a:extLst>
          </p:cNvPr>
          <p:cNvSpPr/>
          <p:nvPr/>
        </p:nvSpPr>
        <p:spPr>
          <a:xfrm>
            <a:off x="265416" y="1308159"/>
            <a:ext cx="1512168" cy="921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Психолог, әлеуметтік педагог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541061-E68D-4893-BD48-7020320CBD67}"/>
              </a:ext>
            </a:extLst>
          </p:cNvPr>
          <p:cNvSpPr/>
          <p:nvPr/>
        </p:nvSpPr>
        <p:spPr>
          <a:xfrm>
            <a:off x="2530149" y="1095586"/>
            <a:ext cx="3744416" cy="1545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Қызмет құрылғысы. Қызметті ұйымдастыру? Жағдайларды қабылдау арнасын ұйымдастыру, жарнама және имидж, әкімшілік ету, медиаторлардың көбеюін ұйымдастыру, қарым-қатынас құру: ересек-балалар, балалар-балалар. Медиаторлардың жұмысын ұйымдастыру</a:t>
            </a:r>
            <a:r>
              <a:rPr lang="kk-K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74545C1-DE41-8CB8-479F-B1C0F6341551}"/>
              </a:ext>
            </a:extLst>
          </p:cNvPr>
          <p:cNvSpPr/>
          <p:nvPr/>
        </p:nvSpPr>
        <p:spPr>
          <a:xfrm>
            <a:off x="6805645" y="551571"/>
            <a:ext cx="1872208" cy="370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 алушылар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FBAC43-5044-EEB1-B09F-FDB0DA2C3372}"/>
              </a:ext>
            </a:extLst>
          </p:cNvPr>
          <p:cNvSpPr/>
          <p:nvPr/>
        </p:nvSpPr>
        <p:spPr>
          <a:xfrm>
            <a:off x="3381476" y="496171"/>
            <a:ext cx="2088232" cy="290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әкімшілігі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7B2546E-5664-0B0A-A764-011787D22C11}"/>
              </a:ext>
            </a:extLst>
          </p:cNvPr>
          <p:cNvSpPr/>
          <p:nvPr/>
        </p:nvSpPr>
        <p:spPr>
          <a:xfrm>
            <a:off x="6948264" y="1308159"/>
            <a:ext cx="18722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/>
              <a:t>Педагогикалық ұжым</a:t>
            </a:r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B6E65EF-84E4-41C9-DD28-E2C44E104BFC}"/>
              </a:ext>
            </a:extLst>
          </p:cNvPr>
          <p:cNvSpPr/>
          <p:nvPr/>
        </p:nvSpPr>
        <p:spPr>
          <a:xfrm>
            <a:off x="6950971" y="2208769"/>
            <a:ext cx="1872208" cy="1608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Медиация</a:t>
            </a:r>
            <a:r>
              <a:rPr lang="kk-K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қызметі шешетін жанжалдар негізінде тәрбиешінің ұстанымымен айналысу және тәрбие жұмысын жүргізу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BFC4DD-BF7C-19E2-8271-360C71EEEEB8}"/>
              </a:ext>
            </a:extLst>
          </p:cNvPr>
          <p:cNvSpPr/>
          <p:nvPr/>
        </p:nvSpPr>
        <p:spPr>
          <a:xfrm>
            <a:off x="1259632" y="2785048"/>
            <a:ext cx="5400600" cy="441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Медиацияны</a:t>
            </a:r>
            <a:r>
              <a:rPr lang="kk-K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дөгелек</a:t>
            </a:r>
            <a:r>
              <a:rPr lang="kk-K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үстел, отбасылық конференцияларды өткізу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E06F3C-7AA2-2899-8C63-D68CFB023D10}"/>
              </a:ext>
            </a:extLst>
          </p:cNvPr>
          <p:cNvSpPr/>
          <p:nvPr/>
        </p:nvSpPr>
        <p:spPr>
          <a:xfrm>
            <a:off x="1129512" y="3429148"/>
            <a:ext cx="5400600" cy="352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Медиация</a:t>
            </a:r>
            <a:r>
              <a:rPr lang="kk-K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қызметі жұмыс істейтін жағдайлар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8D506E4-854E-9777-277B-6320A03C1769}"/>
              </a:ext>
            </a:extLst>
          </p:cNvPr>
          <p:cNvCxnSpPr>
            <a:cxnSpLocks/>
          </p:cNvCxnSpPr>
          <p:nvPr/>
        </p:nvCxnSpPr>
        <p:spPr>
          <a:xfrm>
            <a:off x="1805963" y="1768927"/>
            <a:ext cx="7997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D28E4AE4-4168-B7C1-A251-44FFAE55F224}"/>
              </a:ext>
            </a:extLst>
          </p:cNvPr>
          <p:cNvCxnSpPr>
            <a:cxnSpLocks/>
          </p:cNvCxnSpPr>
          <p:nvPr/>
        </p:nvCxnSpPr>
        <p:spPr>
          <a:xfrm>
            <a:off x="5338461" y="569147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41BFCC4-64BA-6055-73F1-30E78C33553D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777584" y="569147"/>
            <a:ext cx="1656184" cy="49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A3C74DA-5164-BACC-9538-E63A5EBBAC9C}"/>
              </a:ext>
            </a:extLst>
          </p:cNvPr>
          <p:cNvCxnSpPr>
            <a:cxnSpLocks/>
          </p:cNvCxnSpPr>
          <p:nvPr/>
        </p:nvCxnSpPr>
        <p:spPr>
          <a:xfrm>
            <a:off x="1805963" y="640448"/>
            <a:ext cx="1096651" cy="534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6F8DC6A0-9A87-EAB6-15B0-1A924F9795A3}"/>
              </a:ext>
            </a:extLst>
          </p:cNvPr>
          <p:cNvCxnSpPr>
            <a:cxnSpLocks/>
          </p:cNvCxnSpPr>
          <p:nvPr/>
        </p:nvCxnSpPr>
        <p:spPr>
          <a:xfrm flipH="1">
            <a:off x="6153262" y="611054"/>
            <a:ext cx="652383" cy="593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0C239954-9B6E-F682-8A96-90F246687046}"/>
              </a:ext>
            </a:extLst>
          </p:cNvPr>
          <p:cNvCxnSpPr>
            <a:cxnSpLocks/>
          </p:cNvCxnSpPr>
          <p:nvPr/>
        </p:nvCxnSpPr>
        <p:spPr>
          <a:xfrm>
            <a:off x="6274565" y="1632195"/>
            <a:ext cx="7713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F39D3A99-0DF4-A2DD-F3BD-9A48D0CDA916}"/>
              </a:ext>
            </a:extLst>
          </p:cNvPr>
          <p:cNvCxnSpPr>
            <a:cxnSpLocks/>
          </p:cNvCxnSpPr>
          <p:nvPr/>
        </p:nvCxnSpPr>
        <p:spPr>
          <a:xfrm>
            <a:off x="3942452" y="2641125"/>
            <a:ext cx="0" cy="335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4470D683-67EE-9797-291C-C6E12AA93626}"/>
              </a:ext>
            </a:extLst>
          </p:cNvPr>
          <p:cNvCxnSpPr>
            <a:cxnSpLocks/>
          </p:cNvCxnSpPr>
          <p:nvPr/>
        </p:nvCxnSpPr>
        <p:spPr>
          <a:xfrm flipH="1">
            <a:off x="6150993" y="3018061"/>
            <a:ext cx="814876" cy="639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DC6257CE-DE49-A1F2-E365-3DC1724A6C15}"/>
              </a:ext>
            </a:extLst>
          </p:cNvPr>
          <p:cNvCxnSpPr>
            <a:cxnSpLocks/>
          </p:cNvCxnSpPr>
          <p:nvPr/>
        </p:nvCxnSpPr>
        <p:spPr>
          <a:xfrm>
            <a:off x="6153262" y="1904184"/>
            <a:ext cx="827394" cy="736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5E54D315-267F-4FB0-B6D5-1140210F2A54}"/>
              </a:ext>
            </a:extLst>
          </p:cNvPr>
          <p:cNvCxnSpPr>
            <a:cxnSpLocks/>
          </p:cNvCxnSpPr>
          <p:nvPr/>
        </p:nvCxnSpPr>
        <p:spPr>
          <a:xfrm flipV="1">
            <a:off x="3966004" y="3226270"/>
            <a:ext cx="0" cy="218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B6E7CEF-CB1E-F2D2-AF9E-3B4375BA64CE}"/>
              </a:ext>
            </a:extLst>
          </p:cNvPr>
          <p:cNvSpPr txBox="1"/>
          <p:nvPr/>
        </p:nvSpPr>
        <p:spPr>
          <a:xfrm>
            <a:off x="345281" y="3867894"/>
            <a:ext cx="8619207" cy="116955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Мектеп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медиациясы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қызметін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құрудың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негізгі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кезеңдері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Дайындық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кезеңі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(медиация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қызметінің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жұмысын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ұйымдастыру-бұйрық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шығару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медиаторларды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оқыту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ақпараттандыру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мүдделі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тараптармен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өзара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іс-қимыл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жасау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342900" indent="-342900">
              <a:buAutoNum type="arabicPeriod"/>
            </a:pP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Негізгі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кезең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(медиация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процесі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ұйымы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шеңберінде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медиация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қызметінің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істеуі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C7990558-51DC-7A5F-92B3-6BE96A6F1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440" y="78505"/>
            <a:ext cx="8267024" cy="31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4455188A-C2BC-DD70-13F2-4E75C6DDA7F3}"/>
              </a:ext>
            </a:extLst>
          </p:cNvPr>
          <p:cNvSpPr txBox="1"/>
          <p:nvPr/>
        </p:nvSpPr>
        <p:spPr>
          <a:xfrm>
            <a:off x="2902614" y="13921"/>
            <a:ext cx="353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 ұсынымдар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Picture 6">
            <a:extLst>
              <a:ext uri="{FF2B5EF4-FFF2-40B4-BE49-F238E27FC236}">
                <a16:creationId xmlns:a16="http://schemas.microsoft.com/office/drawing/2014/main" id="{1F51DF6D-39A4-0AA5-C3A8-F1A2D1759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6791" y="98197"/>
            <a:ext cx="349198" cy="37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0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+86,9 млрд Р.svg 1 Инфографика ПРОМЫШЛЕННОСТЬ v3.svg 1 группа анг.svg 1  группа.svg 1 динамика роста врп.svg 1.svg 10 бизнес инкубаторов иконка.svg  100 научных.svg 11 высш заведений 16 филиалов.svg 11.svg 12.svg 1200.svg 13  ..."/>
          <p:cNvSpPr>
            <a:spLocks noChangeAspect="1" noChangeArrowheads="1"/>
          </p:cNvSpPr>
          <p:nvPr/>
        </p:nvSpPr>
        <p:spPr bwMode="auto">
          <a:xfrm>
            <a:off x="116681" y="-10834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BACC044-9F5C-4CAE-82A8-D3B22EC68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07"/>
            <a:ext cx="8380808" cy="4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2559DFE7-FACA-4EB0-B005-2CC6B27C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1448" y="65097"/>
            <a:ext cx="355235" cy="3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B33446-E888-485B-8964-A565B2D91A38}"/>
              </a:ext>
            </a:extLst>
          </p:cNvPr>
          <p:cNvSpPr txBox="1"/>
          <p:nvPr/>
        </p:nvSpPr>
        <p:spPr>
          <a:xfrm>
            <a:off x="1400896" y="0"/>
            <a:ext cx="63394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медиациясы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ереженің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жобасы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AutoShape 2" descr="blob:https://web.whatsapp.com/1bce92b5-0c0b-457c-8807-010fb50d3fb6">
            <a:extLst>
              <a:ext uri="{FF2B5EF4-FFF2-40B4-BE49-F238E27FC236}">
                <a16:creationId xmlns:a16="http://schemas.microsoft.com/office/drawing/2014/main" id="{8B4848F1-19B1-4E17-97EA-6DD366232F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99889" y="22377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 sz="1200"/>
          </a:p>
        </p:txBody>
      </p:sp>
      <p:graphicFrame>
        <p:nvGraphicFramePr>
          <p:cNvPr id="100" name="Диаграмма 99">
            <a:extLst>
              <a:ext uri="{FF2B5EF4-FFF2-40B4-BE49-F238E27FC236}">
                <a16:creationId xmlns:a16="http://schemas.microsoft.com/office/drawing/2014/main" id="{D0D2F952-B169-4B58-8168-D252FE1DA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938891"/>
              </p:ext>
            </p:extLst>
          </p:nvPr>
        </p:nvGraphicFramePr>
        <p:xfrm>
          <a:off x="4259536" y="953569"/>
          <a:ext cx="3912864" cy="227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2782" y="953569"/>
            <a:ext cx="4341019" cy="280076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ұйымдарында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медиациясы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ереженің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әзірленді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принциптері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Қызметті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9618" y="953569"/>
            <a:ext cx="4077065" cy="35394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Күтілетін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медиативтік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тәсілі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мектептің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қолданыстағы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алушылардың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педагогтердің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тәжірибесін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кеңейту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Жанжал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жағдайларының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санын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азайту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алушылардың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мінез-құлқын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азайту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бұзушылықтың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ортасындағы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қарым-қатынасты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жақсарту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395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732</Words>
  <Application>Microsoft Office PowerPoint</Application>
  <PresentationFormat>Экран (16:9)</PresentationFormat>
  <Paragraphs>78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Президент</dc:creator>
  <cp:lastModifiedBy>Uba Nao</cp:lastModifiedBy>
  <cp:revision>268</cp:revision>
  <dcterms:created xsi:type="dcterms:W3CDTF">2021-11-08T04:59:33Z</dcterms:created>
  <dcterms:modified xsi:type="dcterms:W3CDTF">2022-06-06T11:01:33Z</dcterms:modified>
</cp:coreProperties>
</file>